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60"/>
  </p:notesMasterIdLst>
  <p:sldIdLst>
    <p:sldId id="257" r:id="rId2"/>
    <p:sldId id="308" r:id="rId3"/>
    <p:sldId id="309" r:id="rId4"/>
    <p:sldId id="310" r:id="rId5"/>
    <p:sldId id="313" r:id="rId6"/>
    <p:sldId id="311" r:id="rId7"/>
    <p:sldId id="333" r:id="rId8"/>
    <p:sldId id="312" r:id="rId9"/>
    <p:sldId id="314" r:id="rId10"/>
    <p:sldId id="315" r:id="rId11"/>
    <p:sldId id="316" r:id="rId12"/>
    <p:sldId id="317" r:id="rId13"/>
    <p:sldId id="318" r:id="rId14"/>
    <p:sldId id="327" r:id="rId15"/>
    <p:sldId id="319" r:id="rId16"/>
    <p:sldId id="320" r:id="rId17"/>
    <p:sldId id="321" r:id="rId18"/>
    <p:sldId id="322" r:id="rId19"/>
    <p:sldId id="323" r:id="rId20"/>
    <p:sldId id="324" r:id="rId21"/>
    <p:sldId id="325" r:id="rId22"/>
    <p:sldId id="326" r:id="rId23"/>
    <p:sldId id="329" r:id="rId24"/>
    <p:sldId id="328" r:id="rId25"/>
    <p:sldId id="330" r:id="rId26"/>
    <p:sldId id="332" r:id="rId27"/>
    <p:sldId id="334" r:id="rId28"/>
    <p:sldId id="335" r:id="rId29"/>
    <p:sldId id="336" r:id="rId30"/>
    <p:sldId id="337" r:id="rId31"/>
    <p:sldId id="338" r:id="rId32"/>
    <p:sldId id="339" r:id="rId33"/>
    <p:sldId id="340" r:id="rId34"/>
    <p:sldId id="341" r:id="rId35"/>
    <p:sldId id="342" r:id="rId36"/>
    <p:sldId id="343" r:id="rId37"/>
    <p:sldId id="344" r:id="rId38"/>
    <p:sldId id="345" r:id="rId39"/>
    <p:sldId id="346" r:id="rId40"/>
    <p:sldId id="348" r:id="rId41"/>
    <p:sldId id="347" r:id="rId42"/>
    <p:sldId id="349" r:id="rId43"/>
    <p:sldId id="350" r:id="rId44"/>
    <p:sldId id="351" r:id="rId45"/>
    <p:sldId id="352" r:id="rId46"/>
    <p:sldId id="353" r:id="rId47"/>
    <p:sldId id="354" r:id="rId48"/>
    <p:sldId id="355" r:id="rId49"/>
    <p:sldId id="356" r:id="rId50"/>
    <p:sldId id="357" r:id="rId51"/>
    <p:sldId id="358" r:id="rId52"/>
    <p:sldId id="359" r:id="rId53"/>
    <p:sldId id="360" r:id="rId54"/>
    <p:sldId id="361" r:id="rId55"/>
    <p:sldId id="362" r:id="rId56"/>
    <p:sldId id="363" r:id="rId57"/>
    <p:sldId id="364" r:id="rId58"/>
    <p:sldId id="365"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21D303"/>
    <a:srgbClr val="4FE70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15620"/>
    <p:restoredTop sz="96296" autoAdjust="0"/>
  </p:normalViewPr>
  <p:slideViewPr>
    <p:cSldViewPr>
      <p:cViewPr varScale="1">
        <p:scale>
          <a:sx n="65" d="100"/>
          <a:sy n="65" d="100"/>
        </p:scale>
        <p:origin x="-1218" y="-11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8.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3.w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35.wmf"/><Relationship Id="rId1" Type="http://schemas.openxmlformats.org/officeDocument/2006/relationships/image" Target="../media/image34.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image" Target="../media/image36.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854AD6-4354-4030-B128-F7EC6F76B6D4}" type="datetimeFigureOut">
              <a:rPr lang="en-US" smtClean="0"/>
              <a:pPr/>
              <a:t>4/26/2011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905433-1937-4E5B-8D34-DD6D5A5CC30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49</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50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6</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51</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52</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53</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54</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55</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56</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57</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58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F56ED53-E17F-4117-AE73-53840B2175EC}" type="datetime1">
              <a:rPr lang="en-US" smtClean="0"/>
              <a:pPr/>
              <a:t>4/26/2011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0E37B65-5F13-4A95-9D92-2A074DC8855A}" type="datetime1">
              <a:rPr lang="en-US" smtClean="0"/>
              <a:pPr/>
              <a:t>4/26/2011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87DE2C-F9F0-4EA1-BAA4-49CB9E1E7DA6}" type="datetime1">
              <a:rPr lang="en-US" smtClean="0"/>
              <a:pPr/>
              <a:t>4/26/2011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255CF75-B00E-4761-A250-E0AD055339DB}" type="datetime1">
              <a:rPr lang="en-US" smtClean="0"/>
              <a:pPr/>
              <a:t>4/26/2011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F11EF8A-C298-481D-9834-8F9B58C37868}" type="datetime1">
              <a:rPr lang="en-US" smtClean="0"/>
              <a:pPr/>
              <a:t>4/26/2011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C6D2CED-A6F8-454D-B64D-4ABA4F4D168F}" type="datetime1">
              <a:rPr lang="en-US" smtClean="0"/>
              <a:pPr/>
              <a:t>4/26/2011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BE1BF28-8A06-4FF1-9DEF-1605B7ADD2A3}" type="datetime1">
              <a:rPr lang="en-US" smtClean="0"/>
              <a:pPr/>
              <a:t>4/26/2011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39EE045-0949-4062-BD63-7026AFF566DD}" type="datetime1">
              <a:rPr lang="en-US" smtClean="0"/>
              <a:pPr/>
              <a:t>4/26/2011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635D58-801A-4AC4-BBFE-FA47ECE8F06C}" type="datetime1">
              <a:rPr lang="en-US" smtClean="0"/>
              <a:pPr/>
              <a:t>4/26/2011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D8B0A58-9F05-4EC3-97E9-EFCF449FB421}" type="datetime1">
              <a:rPr lang="en-US" smtClean="0"/>
              <a:pPr/>
              <a:t>4/26/2011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EF2218B-1EA6-4425-92FA-0A782925E5CF}" type="datetime1">
              <a:rPr lang="en-US" smtClean="0"/>
              <a:pPr/>
              <a:t>4/26/2011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D13CB69-C11B-4586-B2A4-1F995E803182}"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DB823D2-7DD2-4769-9DD6-2CDD89E25B98}" type="datetime1">
              <a:rPr lang="en-US" smtClean="0"/>
              <a:pPr/>
              <a:t>4/26/2011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D13CB69-C11B-4586-B2A4-1F995E803182}"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5.png"/><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8.png"/><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1.png"/><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8.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9.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10.bin"/></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11.bin"/></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12.bin"/></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13.bin"/></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14.bin"/></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oleObject15.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oleObject" Target="../embeddings/oleObject16.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oleObject" Target="../embeddings/oleObject19.bin"/><Relationship Id="rId5" Type="http://schemas.openxmlformats.org/officeDocument/2006/relationships/oleObject" Target="../embeddings/oleObject18.bin"/><Relationship Id="rId4" Type="http://schemas.openxmlformats.org/officeDocument/2006/relationships/oleObject" Target="../embeddings/oleObject17.bin"/></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oleObject" Target="../embeddings/oleObject20.bin"/></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vmlDrawing" Target="../drawings/vmlDrawing16.vml"/><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oleObject" Target="../embeddings/oleObject23.bin"/></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oleObject" Target="../embeddings/oleObject24.bin"/></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vmlDrawing" Target="../drawings/vmlDrawing19.vml"/><Relationship Id="rId4" Type="http://schemas.openxmlformats.org/officeDocument/2006/relationships/oleObject" Target="../embeddings/oleObject25.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vmlDrawing" Target="../drawings/vmlDrawing20.vml"/><Relationship Id="rId5" Type="http://schemas.openxmlformats.org/officeDocument/2006/relationships/oleObject" Target="../embeddings/oleObject27.bin"/><Relationship Id="rId4" Type="http://schemas.openxmlformats.org/officeDocument/2006/relationships/oleObject" Target="../embeddings/oleObject26.bin"/></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vmlDrawing" Target="../drawings/vmlDrawing21.vml"/><Relationship Id="rId4" Type="http://schemas.openxmlformats.org/officeDocument/2006/relationships/oleObject" Target="../embeddings/oleObject28.bin"/></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vmlDrawing" Target="../drawings/vmlDrawing22.vml"/><Relationship Id="rId5" Type="http://schemas.openxmlformats.org/officeDocument/2006/relationships/oleObject" Target="../embeddings/oleObject30.bin"/><Relationship Id="rId4" Type="http://schemas.openxmlformats.org/officeDocument/2006/relationships/oleObject" Target="../embeddings/oleObject29.bin"/></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vmlDrawing" Target="../drawings/vmlDrawing23.vml"/><Relationship Id="rId5" Type="http://schemas.openxmlformats.org/officeDocument/2006/relationships/oleObject" Target="../embeddings/oleObject32.bin"/><Relationship Id="rId4" Type="http://schemas.openxmlformats.org/officeDocument/2006/relationships/oleObject" Target="../embeddings/oleObject31.bin"/></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vmlDrawing" Target="../drawings/vmlDrawing24.vml"/><Relationship Id="rId4" Type="http://schemas.openxmlformats.org/officeDocument/2006/relationships/oleObject" Target="../embeddings/oleObject33.bin"/></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vmlDrawing" Target="../drawings/vmlDrawing25.vml"/><Relationship Id="rId5" Type="http://schemas.openxmlformats.org/officeDocument/2006/relationships/oleObject" Target="../embeddings/oleObject35.bin"/><Relationship Id="rId4" Type="http://schemas.openxmlformats.org/officeDocument/2006/relationships/oleObject" Target="../embeddings/oleObject34.bin"/></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vmlDrawing" Target="../drawings/vmlDrawing26.vml"/><Relationship Id="rId4" Type="http://schemas.openxmlformats.org/officeDocument/2006/relationships/oleObject" Target="../embeddings/oleObject36.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514600"/>
            <a:ext cx="8229600" cy="2286000"/>
          </a:xfrm>
        </p:spPr>
        <p:txBody>
          <a:bodyPr>
            <a:noAutofit/>
          </a:bodyPr>
          <a:lstStyle/>
          <a:p>
            <a:pPr algn="ctr">
              <a:lnSpc>
                <a:spcPct val="80000"/>
              </a:lnSpc>
            </a:pPr>
            <a:r>
              <a:rPr lang="en-US" sz="6600" dirty="0" smtClean="0">
                <a:solidFill>
                  <a:srgbClr val="0000FF"/>
                </a:solidFill>
                <a:latin typeface="Times New Roman" pitchFamily="18" charset="0"/>
                <a:cs typeface="Times New Roman" pitchFamily="18" charset="0"/>
              </a:rPr>
              <a:t>TEST OF HYPOTHESIS: LARGE SAMPLES</a:t>
            </a:r>
            <a:endParaRPr lang="en-US" sz="6000" i="1" dirty="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normAutofit/>
          </a:bodyPr>
          <a:lstStyle/>
          <a:p>
            <a:fld id="{29FA395F-17FB-4186-987A-B1DF232B2629}" type="slidenum">
              <a:rPr lang="en-US" smtClean="0"/>
              <a:pPr/>
              <a:t>1</a:t>
            </a:fld>
            <a:endParaRPr lang="en-US" dirty="0"/>
          </a:p>
        </p:txBody>
      </p:sp>
      <p:sp>
        <p:nvSpPr>
          <p:cNvPr id="5" name="Slide Number Placeholder 3"/>
          <p:cNvSpPr txBox="1">
            <a:spLocks/>
          </p:cNvSpPr>
          <p:nvPr/>
        </p:nvSpPr>
        <p:spPr>
          <a:xfrm>
            <a:off x="-5638800" y="6294120"/>
            <a:ext cx="56388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sz="1600" dirty="0" smtClean="0">
                <a:solidFill>
                  <a:srgbClr val="FFC000"/>
                </a:solidFill>
                <a:sym typeface="Webdings"/>
              </a:rPr>
              <a:t></a:t>
            </a:r>
            <a:r>
              <a:rPr lang="en-US" sz="1600" dirty="0" smtClean="0">
                <a:solidFill>
                  <a:srgbClr val="0000FF"/>
                </a:solidFill>
              </a:rPr>
              <a:t>Prepared and taught by </a:t>
            </a:r>
            <a:r>
              <a:rPr lang="en-US" sz="1600" b="1" dirty="0" err="1" smtClean="0">
                <a:solidFill>
                  <a:srgbClr val="FF0000"/>
                </a:solidFill>
              </a:rPr>
              <a:t>Mong</a:t>
            </a:r>
            <a:r>
              <a:rPr lang="en-US" sz="1600" b="1" dirty="0" smtClean="0">
                <a:solidFill>
                  <a:srgbClr val="FF0000"/>
                </a:solidFill>
              </a:rPr>
              <a:t> Mara</a:t>
            </a:r>
            <a:r>
              <a:rPr lang="en-US" sz="1600" b="1" dirty="0" smtClean="0">
                <a:solidFill>
                  <a:srgbClr val="0000FF"/>
                </a:solidFill>
              </a:rPr>
              <a:t>, contact: 012 488 812 </a:t>
            </a:r>
            <a:endParaRPr kumimoji="0" lang="en-US" sz="1600" b="0" i="0" u="none" strike="noStrike" kern="1200" cap="none" spc="0" normalizeH="0" baseline="0" noProof="0" dirty="0">
              <a:ln>
                <a:noFill/>
              </a:ln>
              <a:solidFill>
                <a:srgbClr val="0000FF"/>
              </a:solidFill>
              <a:effectLst/>
              <a:uLnTx/>
              <a:uFillTx/>
              <a:latin typeface="+mn-lt"/>
              <a:ea typeface="+mn-ea"/>
              <a:cs typeface="+mn-cs"/>
            </a:endParaRPr>
          </a:p>
        </p:txBody>
      </p:sp>
      <p:sp>
        <p:nvSpPr>
          <p:cNvPr id="9" name="Slide Number Placeholder 3"/>
          <p:cNvSpPr txBox="1">
            <a:spLocks/>
          </p:cNvSpPr>
          <p:nvPr/>
        </p:nvSpPr>
        <p:spPr>
          <a:xfrm>
            <a:off x="3048000" y="533400"/>
            <a:ext cx="2819400" cy="914400"/>
          </a:xfrm>
          <a:prstGeom prst="rect">
            <a:avLst/>
          </a:prstGeom>
        </p:spPr>
        <p:txBody>
          <a:bodyPr vert="horz" lIns="0" tIns="0" rIns="0" bIns="0" anchor="b">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a:noFill/>
                </a:ln>
                <a:solidFill>
                  <a:srgbClr val="21D303"/>
                </a:solidFill>
                <a:effectLst/>
                <a:uLnTx/>
                <a:uFillTx/>
                <a:latin typeface="Times New Roman" pitchFamily="18" charset="0"/>
                <a:cs typeface="Times New Roman" pitchFamily="18" charset="0"/>
              </a:rPr>
              <a:t>Chapter 9</a:t>
            </a:r>
            <a:endParaRPr kumimoji="0" lang="en-US" sz="5400" b="0" i="0" u="none" strike="noStrike" kern="1200" cap="none" spc="0" normalizeH="0" baseline="0" noProof="0" dirty="0">
              <a:ln>
                <a:noFill/>
              </a:ln>
              <a:solidFill>
                <a:srgbClr val="21D303"/>
              </a:solidFill>
              <a:effectLst/>
              <a:uLnTx/>
              <a:uFillTx/>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0" fill="hold"/>
                                        <p:tgtEl>
                                          <p:spTgt spid="5"/>
                                        </p:tgtEl>
                                        <p:attrNameLst>
                                          <p:attrName>ppt_x</p:attrName>
                                        </p:attrNameLst>
                                      </p:cBhvr>
                                      <p:tavLst>
                                        <p:tav tm="0">
                                          <p:val>
                                            <p:strVal val="1+#ppt_w/2"/>
                                          </p:val>
                                        </p:tav>
                                        <p:tav tm="100000">
                                          <p:val>
                                            <p:strVal val="#ppt_x"/>
                                          </p:val>
                                        </p:tav>
                                      </p:tavLst>
                                    </p:anim>
                                    <p:anim calcmode="lin" valueType="num">
                                      <p:cBhvr additive="base">
                                        <p:cTn id="8" dur="50000" fill="hold"/>
                                        <p:tgtEl>
                                          <p:spTgt spid="5"/>
                                        </p:tgtEl>
                                        <p:attrNameLst>
                                          <p:attrName>ppt_y</p:attrName>
                                        </p:attrNameLst>
                                      </p:cBhvr>
                                      <p:tavLst>
                                        <p:tav tm="0">
                                          <p:val>
                                            <p:strVal val="#ppt_y"/>
                                          </p:val>
                                        </p:tav>
                                        <p:tav tm="100000">
                                          <p:val>
                                            <p:strVal val="#ppt_y"/>
                                          </p:val>
                                        </p:tav>
                                      </p:tavLst>
                                    </p:anim>
                                  </p:childTnLst>
                                </p:cTn>
                              </p:par>
                              <p:par>
                                <p:cTn id="9" presetID="6" presetClass="emph" presetSubtype="0" repeatCount="indefinite" fill="hold" grpId="0" nodeType="withEffect">
                                  <p:stCondLst>
                                    <p:cond delay="0"/>
                                  </p:stCondLst>
                                  <p:endCondLst>
                                    <p:cond evt="onNext" delay="0">
                                      <p:tgtEl>
                                        <p:sldTgt/>
                                      </p:tgtEl>
                                    </p:cond>
                                  </p:endCondLst>
                                  <p:childTnLst>
                                    <p:animScale>
                                      <p:cBhvr>
                                        <p:cTn id="10" dur="5000" fill="hold"/>
                                        <p:tgtEl>
                                          <p:spTgt spid="2"/>
                                        </p:tgtEl>
                                      </p:cBhvr>
                                      <p:by x="100000" y="150000"/>
                                    </p:animScale>
                                  </p:childTnLst>
                                </p:cTn>
                              </p:par>
                              <p:par>
                                <p:cTn id="11" presetID="26" presetClass="emph" presetSubtype="0" repeatCount="indefinite" fill="hold" grpId="1" nodeType="withEffect">
                                  <p:stCondLst>
                                    <p:cond delay="0"/>
                                  </p:stCondLst>
                                  <p:endCondLst>
                                    <p:cond evt="onNext" delay="0">
                                      <p:tgtEl>
                                        <p:sldTgt/>
                                      </p:tgtEl>
                                    </p:cond>
                                  </p:endCondLst>
                                  <p:childTnLst>
                                    <p:animEffect transition="out" filter="fade">
                                      <p:cBhvr>
                                        <p:cTn id="12" dur="5000" tmFilter="0, 0; .2, .5; .8, .5; 1, 0"/>
                                        <p:tgtEl>
                                          <p:spTgt spid="2"/>
                                        </p:tgtEl>
                                      </p:cBhvr>
                                    </p:animEffect>
                                    <p:animScale>
                                      <p:cBhvr>
                                        <p:cTn id="13" dur="2500" autoRev="1" fill="hold"/>
                                        <p:tgtEl>
                                          <p:spTgt spid="2"/>
                                        </p:tgtEl>
                                      </p:cBhvr>
                                      <p:by x="105000" y="105000"/>
                                    </p:animScale>
                                  </p:childTnLst>
                                </p:cTn>
                              </p:par>
                              <p:par>
                                <p:cTn id="14"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5" dur="2500" autoRev="1" fill="hold"/>
                                        <p:tgtEl>
                                          <p:spTgt spid="9"/>
                                        </p:tgtEl>
                                        <p:attrNameLst>
                                          <p:attrName>style.color</p:attrName>
                                        </p:attrNameLst>
                                      </p:cBhvr>
                                      <p:to>
                                        <p:clrVal>
                                          <a:schemeClr val="accent2"/>
                                        </p:clrVal>
                                      </p:to>
                                    </p:set>
                                    <p:set>
                                      <p:cBhvr>
                                        <p:cTn id="16" dur="2500" autoRev="1" fill="hold"/>
                                        <p:tgtEl>
                                          <p:spTgt spid="9"/>
                                        </p:tgtEl>
                                        <p:attrNameLst>
                                          <p:attrName>fillcolor</p:attrName>
                                        </p:attrNameLst>
                                      </p:cBhvr>
                                      <p:to>
                                        <p:clrVal>
                                          <a:schemeClr val="accent2"/>
                                        </p:clrVal>
                                      </p:to>
                                    </p:set>
                                    <p:set>
                                      <p:cBhvr>
                                        <p:cTn id="17" dur="2500" autoRev="1" fill="hold"/>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8200"/>
            <a:ext cx="9144000" cy="762000"/>
          </a:xfrm>
          <a:effectLst>
            <a:outerShdw blurRad="50800" dist="38100" dir="10800000" algn="r" rotWithShape="0">
              <a:prstClr val="black">
                <a:alpha val="40000"/>
              </a:prstClr>
            </a:outerShdw>
          </a:effectLst>
        </p:spPr>
        <p:txBody>
          <a:bodyPr>
            <a:normAutofit/>
          </a:bodyPr>
          <a:lstStyle/>
          <a:p>
            <a:pPr algn="ctr"/>
            <a:r>
              <a:rPr lang="en-US" sz="4400" dirty="0" smtClean="0">
                <a:solidFill>
                  <a:srgbClr val="FF0000"/>
                </a:solidFill>
                <a:latin typeface="Times New Roman" pitchFamily="18" charset="0"/>
                <a:cs typeface="Times New Roman" pitchFamily="18" charset="0"/>
              </a:rPr>
              <a:t>Definitions</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828800"/>
            <a:ext cx="8839200" cy="2554545"/>
          </a:xfrm>
          <a:prstGeom prst="rect">
            <a:avLst/>
          </a:prstGeom>
          <a:noFill/>
          <a:effectLst/>
        </p:spPr>
        <p:txBody>
          <a:bodyPr wrap="square" rtlCol="0">
            <a:spAutoFit/>
          </a:bodyPr>
          <a:lstStyle/>
          <a:p>
            <a:pPr marL="60325" indent="-15875"/>
            <a:r>
              <a:rPr lang="en-US" sz="3200" dirty="0" smtClean="0">
                <a:latin typeface="Times New Roman" pitchFamily="18" charset="0"/>
                <a:cs typeface="Times New Roman" pitchFamily="18" charset="0"/>
              </a:rPr>
              <a:t>From the above example, the alternate hypothesis is that the mean length of stay is not 3.3 days. It is written H</a:t>
            </a:r>
            <a:r>
              <a:rPr lang="en-US" sz="3200" baseline="-25000" dirty="0" smtClean="0">
                <a:latin typeface="Times New Roman" pitchFamily="18" charset="0"/>
                <a:cs typeface="Times New Roman" pitchFamily="18" charset="0"/>
              </a:rPr>
              <a:t>1</a:t>
            </a:r>
            <a:r>
              <a:rPr lang="en-US" sz="3200" dirty="0" smtClean="0">
                <a:latin typeface="Times New Roman" pitchFamily="18" charset="0"/>
                <a:cs typeface="Times New Roman" pitchFamily="18" charset="0"/>
              </a:rPr>
              <a:t>: </a:t>
            </a:r>
            <a:r>
              <a:rPr lang="el-GR" sz="3200" dirty="0" smtClean="0">
                <a:latin typeface="Times New Roman"/>
                <a:cs typeface="Times New Roman"/>
              </a:rPr>
              <a:t>μ</a:t>
            </a:r>
            <a:r>
              <a:rPr lang="en-US" sz="3200" dirty="0" smtClean="0">
                <a:latin typeface="Times New Roman"/>
                <a:cs typeface="Times New Roman"/>
              </a:rPr>
              <a:t> </a:t>
            </a:r>
            <a:r>
              <a:rPr lang="el-GR" sz="3200" dirty="0" smtClean="0">
                <a:latin typeface="Times New Roman"/>
                <a:cs typeface="Times New Roman"/>
              </a:rPr>
              <a:t>≠</a:t>
            </a:r>
            <a:r>
              <a:rPr lang="en-US" sz="3200" dirty="0" smtClean="0">
                <a:latin typeface="Times New Roman"/>
                <a:cs typeface="Times New Roman"/>
              </a:rPr>
              <a:t> 3.3. </a:t>
            </a:r>
            <a:r>
              <a:rPr lang="en-US" sz="3200" dirty="0" smtClean="0">
                <a:latin typeface="Times New Roman" pitchFamily="18" charset="0"/>
                <a:cs typeface="Times New Roman" pitchFamily="18" charset="0"/>
              </a:rPr>
              <a:t>H</a:t>
            </a:r>
            <a:r>
              <a:rPr lang="en-US" sz="3200" baseline="-25000" dirty="0" smtClean="0">
                <a:latin typeface="Times New Roman" pitchFamily="18" charset="0"/>
                <a:cs typeface="Times New Roman" pitchFamily="18" charset="0"/>
              </a:rPr>
              <a:t>1</a:t>
            </a:r>
            <a:r>
              <a:rPr lang="en-US" sz="3200" dirty="0" smtClean="0">
                <a:latin typeface="Times New Roman" pitchFamily="18" charset="0"/>
                <a:cs typeface="Times New Roman" pitchFamily="18" charset="0"/>
              </a:rPr>
              <a:t> is accepted only if 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 is rejected. When the sign “</a:t>
            </a:r>
            <a:r>
              <a:rPr lang="el-GR" sz="3200" dirty="0" smtClean="0">
                <a:latin typeface="Times New Roman"/>
                <a:cs typeface="Times New Roman"/>
              </a:rPr>
              <a:t>≠</a:t>
            </a:r>
            <a:r>
              <a:rPr lang="en-US" sz="3200" dirty="0" smtClean="0">
                <a:latin typeface="Times New Roman"/>
                <a:cs typeface="Times New Roman"/>
              </a:rPr>
              <a:t> ” appears in the alternate hypothesis, the test is called </a:t>
            </a:r>
            <a:r>
              <a:rPr lang="en-US" sz="3200" b="1" dirty="0" smtClean="0">
                <a:latin typeface="Times New Roman"/>
                <a:cs typeface="Times New Roman"/>
              </a:rPr>
              <a:t>a two-tailed test.</a:t>
            </a:r>
            <a:endParaRPr lang="en-US" sz="32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914400"/>
          </a:xfrm>
          <a:effectLst>
            <a:outerShdw blurRad="50800" dist="38100" dir="10800000" algn="r" rotWithShape="0">
              <a:prstClr val="black">
                <a:alpha val="40000"/>
              </a:prstClr>
            </a:outerShdw>
          </a:effectLst>
        </p:spPr>
        <p:txBody>
          <a:bodyPr>
            <a:normAutofit/>
          </a:bodyPr>
          <a:lstStyle/>
          <a:p>
            <a:pPr algn="ctr"/>
            <a:r>
              <a:rPr lang="en-US" sz="4400" dirty="0" smtClean="0">
                <a:solidFill>
                  <a:srgbClr val="FF0000"/>
                </a:solidFill>
                <a:latin typeface="Times New Roman" pitchFamily="18" charset="0"/>
                <a:cs typeface="Times New Roman" pitchFamily="18" charset="0"/>
              </a:rPr>
              <a:t>Definitions</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600200"/>
            <a:ext cx="8839200" cy="4031873"/>
          </a:xfrm>
          <a:prstGeom prst="rect">
            <a:avLst/>
          </a:prstGeom>
          <a:noFill/>
          <a:effectLst/>
        </p:spPr>
        <p:txBody>
          <a:bodyPr wrap="square" rtlCol="0">
            <a:spAutoFit/>
          </a:bodyPr>
          <a:lstStyle/>
          <a:p>
            <a:pPr marL="60325" indent="-15875"/>
            <a:r>
              <a:rPr lang="en-US" sz="3200" dirty="0" smtClean="0">
                <a:latin typeface="Times New Roman" pitchFamily="18" charset="0"/>
                <a:cs typeface="Times New Roman" pitchFamily="18" charset="0"/>
              </a:rPr>
              <a:t>There are two other formulas for writing the null and alternate hypotheses. Suppose you think that the mean length of stay is greater than 3.3 days. The null and alternate hypotheses would be written as follows</a:t>
            </a:r>
          </a:p>
          <a:p>
            <a:pPr marL="60325" indent="-15875"/>
            <a:r>
              <a:rPr lang="en-US" sz="3200" dirty="0" smtClean="0">
                <a:latin typeface="Times New Roman" pitchFamily="18" charset="0"/>
                <a:cs typeface="Times New Roman" pitchFamily="18" charset="0"/>
              </a:rPr>
              <a:t>				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 </a:t>
            </a:r>
            <a:r>
              <a:rPr lang="el-GR" sz="3200" dirty="0" smtClean="0">
                <a:latin typeface="Times New Roman"/>
                <a:cs typeface="Times New Roman"/>
              </a:rPr>
              <a:t>μ≤</a:t>
            </a:r>
            <a:r>
              <a:rPr lang="en-US" sz="3200" dirty="0" smtClean="0">
                <a:latin typeface="Times New Roman"/>
                <a:cs typeface="Times New Roman"/>
              </a:rPr>
              <a:t>3.3</a:t>
            </a:r>
          </a:p>
          <a:p>
            <a:pPr marL="60325" indent="-15875"/>
            <a:r>
              <a:rPr lang="en-US" sz="3200" dirty="0" smtClean="0">
                <a:latin typeface="Times New Roman"/>
                <a:cs typeface="Times New Roman"/>
              </a:rPr>
              <a:t>				H</a:t>
            </a:r>
            <a:r>
              <a:rPr lang="en-US" sz="3200" baseline="-25000" dirty="0" smtClean="0">
                <a:latin typeface="Times New Roman"/>
                <a:cs typeface="Times New Roman"/>
              </a:rPr>
              <a:t>1</a:t>
            </a:r>
            <a:r>
              <a:rPr lang="en-US" sz="3200" dirty="0" smtClean="0">
                <a:latin typeface="Times New Roman"/>
                <a:cs typeface="Times New Roman"/>
              </a:rPr>
              <a:t>:</a:t>
            </a:r>
            <a:r>
              <a:rPr lang="el-GR" sz="3200" dirty="0" smtClean="0">
                <a:latin typeface="Times New Roman"/>
                <a:cs typeface="Times New Roman"/>
              </a:rPr>
              <a:t>μ</a:t>
            </a:r>
            <a:r>
              <a:rPr lang="en-US" sz="3200" dirty="0" smtClean="0">
                <a:latin typeface="Times New Roman"/>
                <a:cs typeface="Times New Roman"/>
              </a:rPr>
              <a:t>&gt;3.3</a:t>
            </a:r>
          </a:p>
          <a:p>
            <a:pPr marL="60325" indent="-15875"/>
            <a:r>
              <a:rPr lang="en-US" sz="3200" dirty="0" smtClean="0">
                <a:latin typeface="Times New Roman" pitchFamily="18" charset="0"/>
                <a:cs typeface="Times New Roman" pitchFamily="18" charset="0"/>
              </a:rPr>
              <a:t>In this case the test is called </a:t>
            </a:r>
            <a:r>
              <a:rPr lang="en-US" sz="3200" b="1" dirty="0" smtClean="0">
                <a:latin typeface="Times New Roman" pitchFamily="18" charset="0"/>
                <a:cs typeface="Times New Roman" pitchFamily="18" charset="0"/>
              </a:rPr>
              <a:t>a right-tailed test.</a:t>
            </a:r>
            <a:endParaRPr lang="en-US" sz="32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effectLst>
            <a:outerShdw blurRad="50800" dist="38100" dir="10800000" algn="r" rotWithShape="0">
              <a:prstClr val="black">
                <a:alpha val="40000"/>
              </a:prstClr>
            </a:outerShdw>
          </a:effectLst>
        </p:spPr>
        <p:txBody>
          <a:bodyPr>
            <a:normAutofit/>
          </a:bodyPr>
          <a:lstStyle/>
          <a:p>
            <a:pPr algn="ctr"/>
            <a:r>
              <a:rPr lang="en-US" sz="4400" dirty="0" smtClean="0">
                <a:solidFill>
                  <a:srgbClr val="FF0000"/>
                </a:solidFill>
                <a:latin typeface="Times New Roman" pitchFamily="18" charset="0"/>
                <a:cs typeface="Times New Roman" pitchFamily="18" charset="0"/>
              </a:rPr>
              <a:t>Definitions</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600200"/>
            <a:ext cx="8839200" cy="3046988"/>
          </a:xfrm>
          <a:prstGeom prst="rect">
            <a:avLst/>
          </a:prstGeom>
          <a:noFill/>
          <a:effectLst/>
        </p:spPr>
        <p:txBody>
          <a:bodyPr wrap="square" rtlCol="0">
            <a:spAutoFit/>
          </a:bodyPr>
          <a:lstStyle/>
          <a:p>
            <a:pPr marL="60325" indent="-15875"/>
            <a:r>
              <a:rPr lang="en-US" sz="3200" dirty="0" smtClean="0">
                <a:latin typeface="Times New Roman" pitchFamily="18" charset="0"/>
                <a:cs typeface="Times New Roman" pitchFamily="18" charset="0"/>
              </a:rPr>
              <a:t>If you think that the mean length of stay is less than 3.3 days, the null and alternate hypotheses would be written as follows</a:t>
            </a:r>
          </a:p>
          <a:p>
            <a:pPr marL="60325" indent="-15875"/>
            <a:r>
              <a:rPr lang="en-US" sz="3200" dirty="0" smtClean="0">
                <a:latin typeface="Times New Roman" pitchFamily="18" charset="0"/>
                <a:cs typeface="Times New Roman" pitchFamily="18" charset="0"/>
              </a:rPr>
              <a:t>				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 </a:t>
            </a:r>
            <a:r>
              <a:rPr lang="el-GR" sz="3200" dirty="0" smtClean="0">
                <a:latin typeface="Times New Roman"/>
                <a:cs typeface="Times New Roman"/>
              </a:rPr>
              <a:t>μ≥</a:t>
            </a:r>
            <a:r>
              <a:rPr lang="en-US" sz="3200" dirty="0" smtClean="0">
                <a:latin typeface="Times New Roman"/>
                <a:cs typeface="Times New Roman"/>
              </a:rPr>
              <a:t>3.3</a:t>
            </a:r>
          </a:p>
          <a:p>
            <a:pPr marL="60325" indent="-15875"/>
            <a:r>
              <a:rPr lang="en-US" sz="3200" dirty="0" smtClean="0">
                <a:latin typeface="Times New Roman"/>
                <a:cs typeface="Times New Roman"/>
              </a:rPr>
              <a:t>				H</a:t>
            </a:r>
            <a:r>
              <a:rPr lang="en-US" sz="3200" baseline="-25000" dirty="0" smtClean="0">
                <a:latin typeface="Times New Roman"/>
                <a:cs typeface="Times New Roman"/>
              </a:rPr>
              <a:t>1</a:t>
            </a:r>
            <a:r>
              <a:rPr lang="en-US" sz="3200" dirty="0" smtClean="0">
                <a:latin typeface="Times New Roman"/>
                <a:cs typeface="Times New Roman"/>
              </a:rPr>
              <a:t>: </a:t>
            </a:r>
            <a:r>
              <a:rPr lang="el-GR" sz="3200" dirty="0" smtClean="0">
                <a:latin typeface="Times New Roman"/>
                <a:cs typeface="Times New Roman"/>
              </a:rPr>
              <a:t>μ</a:t>
            </a:r>
            <a:r>
              <a:rPr lang="en-US" sz="3200" dirty="0" smtClean="0">
                <a:latin typeface="Times New Roman"/>
                <a:cs typeface="Times New Roman"/>
              </a:rPr>
              <a:t>&lt;3.3</a:t>
            </a:r>
          </a:p>
          <a:p>
            <a:pPr marL="60325" indent="-15875"/>
            <a:r>
              <a:rPr lang="en-US" sz="3200" dirty="0" smtClean="0">
                <a:latin typeface="Times New Roman" pitchFamily="18" charset="0"/>
                <a:cs typeface="Times New Roman" pitchFamily="18" charset="0"/>
              </a:rPr>
              <a:t>In this case the test is called </a:t>
            </a:r>
            <a:r>
              <a:rPr lang="en-US" sz="3200" b="1" dirty="0" smtClean="0">
                <a:latin typeface="Times New Roman" pitchFamily="18" charset="0"/>
                <a:cs typeface="Times New Roman" pitchFamily="18" charset="0"/>
              </a:rPr>
              <a:t>a left-tailed test.</a:t>
            </a:r>
            <a:endParaRPr lang="en-US" sz="32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effectLst>
            <a:outerShdw blurRad="50800" dist="38100" dir="10800000" algn="r" rotWithShape="0">
              <a:prstClr val="black">
                <a:alpha val="40000"/>
              </a:prstClr>
            </a:outerShdw>
          </a:effectLst>
        </p:spPr>
        <p:txBody>
          <a:bodyPr>
            <a:normAutofit/>
          </a:bodyPr>
          <a:lstStyle/>
          <a:p>
            <a:pPr algn="ctr"/>
            <a:r>
              <a:rPr lang="en-US" sz="4400" dirty="0" smtClean="0">
                <a:solidFill>
                  <a:srgbClr val="FF0000"/>
                </a:solidFill>
                <a:latin typeface="Times New Roman" pitchFamily="18" charset="0"/>
                <a:cs typeface="Times New Roman" pitchFamily="18" charset="0"/>
              </a:rPr>
              <a:t>Definitions</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600200"/>
            <a:ext cx="8839200" cy="4031873"/>
          </a:xfrm>
          <a:prstGeom prst="rect">
            <a:avLst/>
          </a:prstGeom>
          <a:noFill/>
          <a:effectLst/>
        </p:spPr>
        <p:txBody>
          <a:bodyPr wrap="square" rtlCol="0">
            <a:spAutoFit/>
          </a:bodyPr>
          <a:lstStyle/>
          <a:p>
            <a:r>
              <a:rPr lang="en-US" sz="3200" dirty="0" smtClean="0">
                <a:solidFill>
                  <a:srgbClr val="0000FF"/>
                </a:solidFill>
                <a:latin typeface="Times New Roman" pitchFamily="18" charset="0"/>
                <a:cs typeface="Times New Roman" pitchFamily="18" charset="0"/>
              </a:rPr>
              <a:t>Level of Significance is </a:t>
            </a:r>
            <a:r>
              <a:rPr lang="en-US" sz="3200" dirty="0" smtClean="0">
                <a:latin typeface="Times New Roman" pitchFamily="18" charset="0"/>
                <a:cs typeface="Times New Roman" pitchFamily="18" charset="0"/>
              </a:rPr>
              <a:t>the probability of rejecting the null hypothesis when it is actually true.</a:t>
            </a:r>
          </a:p>
          <a:p>
            <a:r>
              <a:rPr lang="en-US" sz="3200" dirty="0" smtClean="0">
                <a:solidFill>
                  <a:srgbClr val="0000FF"/>
                </a:solidFill>
                <a:latin typeface="Times New Roman" pitchFamily="18" charset="0"/>
                <a:cs typeface="Times New Roman" pitchFamily="18" charset="0"/>
              </a:rPr>
              <a:t>Type I Error </a:t>
            </a:r>
            <a:r>
              <a:rPr lang="en-US" sz="3200" dirty="0" smtClean="0">
                <a:latin typeface="Times New Roman" pitchFamily="18" charset="0"/>
                <a:cs typeface="Times New Roman" pitchFamily="18" charset="0"/>
              </a:rPr>
              <a:t>occur when rejecting the null hypothesis when it is actually true. </a:t>
            </a:r>
          </a:p>
          <a:p>
            <a:r>
              <a:rPr lang="en-US" sz="3200" dirty="0" smtClean="0">
                <a:solidFill>
                  <a:srgbClr val="0000FF"/>
                </a:solidFill>
                <a:latin typeface="Times New Roman" pitchFamily="18" charset="0"/>
                <a:cs typeface="Times New Roman" pitchFamily="18" charset="0"/>
              </a:rPr>
              <a:t>Type II Error: </a:t>
            </a:r>
            <a:r>
              <a:rPr lang="en-US" sz="3200" dirty="0" smtClean="0"/>
              <a:t>Accepting the null hypothesis when it is actually false.</a:t>
            </a:r>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effectLst>
            <a:outerShdw blurRad="50800" dist="38100" dir="10800000" algn="r" rotWithShape="0">
              <a:prstClr val="black">
                <a:alpha val="40000"/>
              </a:prstClr>
            </a:outerShdw>
          </a:effectLst>
        </p:spPr>
        <p:txBody>
          <a:bodyPr>
            <a:normAutofit/>
          </a:bodyPr>
          <a:lstStyle/>
          <a:p>
            <a:pPr algn="ctr"/>
            <a:r>
              <a:rPr lang="en-US" sz="4400" dirty="0" smtClean="0">
                <a:solidFill>
                  <a:srgbClr val="FF0000"/>
                </a:solidFill>
                <a:latin typeface="Times New Roman" pitchFamily="18" charset="0"/>
                <a:cs typeface="Times New Roman" pitchFamily="18" charset="0"/>
              </a:rPr>
              <a:t>Definitions</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aphicFrame>
        <p:nvGraphicFramePr>
          <p:cNvPr id="6" name="Table 5"/>
          <p:cNvGraphicFramePr>
            <a:graphicFrameLocks noGrp="1"/>
          </p:cNvGraphicFramePr>
          <p:nvPr/>
        </p:nvGraphicFramePr>
        <p:xfrm>
          <a:off x="1447800" y="1295400"/>
          <a:ext cx="5638800" cy="3779520"/>
        </p:xfrm>
        <a:graphic>
          <a:graphicData uri="http://schemas.openxmlformats.org/drawingml/2006/table">
            <a:tbl>
              <a:tblPr firstRow="1" bandRow="1">
                <a:tableStyleId>{2D5ABB26-0587-4C30-8999-92F81FD0307C}</a:tableStyleId>
              </a:tblPr>
              <a:tblGrid>
                <a:gridCol w="2057400"/>
                <a:gridCol w="1828800"/>
                <a:gridCol w="1752600"/>
              </a:tblGrid>
              <a:tr h="370840">
                <a:tc>
                  <a:txBody>
                    <a:bodyPr/>
                    <a:lstStyle/>
                    <a:p>
                      <a:endParaRPr lang="en-US" dirty="0"/>
                    </a:p>
                  </a:txBody>
                  <a:tcPr/>
                </a:tc>
                <a:tc gridSpan="2">
                  <a:txBody>
                    <a:bodyPr/>
                    <a:lstStyle/>
                    <a:p>
                      <a:pPr algn="ctr"/>
                      <a:r>
                        <a:rPr lang="en-US" sz="3200" dirty="0" smtClean="0">
                          <a:latin typeface="Times New Roman" pitchFamily="18" charset="0"/>
                          <a:cs typeface="Times New Roman" pitchFamily="18" charset="0"/>
                        </a:rPr>
                        <a:t>Researcher</a:t>
                      </a:r>
                      <a:endParaRPr lang="en-US" sz="3200" dirty="0">
                        <a:latin typeface="Times New Roman" pitchFamily="18" charset="0"/>
                        <a:cs typeface="Times New Roman" pitchFamily="18" charset="0"/>
                      </a:endParaRPr>
                    </a:p>
                  </a:txBody>
                  <a:tcPr/>
                </a:tc>
                <a:tc hMerge="1">
                  <a:txBody>
                    <a:bodyPr/>
                    <a:lstStyle/>
                    <a:p>
                      <a:endParaRPr lang="en-US" sz="3200" dirty="0">
                        <a:latin typeface="Times New Roman" pitchFamily="18" charset="0"/>
                        <a:cs typeface="Times New Roman" pitchFamily="18" charset="0"/>
                      </a:endParaRPr>
                    </a:p>
                  </a:txBody>
                  <a:tcPr/>
                </a:tc>
              </a:tr>
              <a:tr h="370840">
                <a:tc>
                  <a:txBody>
                    <a:bodyPr/>
                    <a:lstStyle/>
                    <a:p>
                      <a:pPr algn="ctr"/>
                      <a:r>
                        <a:rPr lang="en-US" sz="3200" dirty="0" smtClean="0">
                          <a:latin typeface="Times New Roman" pitchFamily="18" charset="0"/>
                          <a:cs typeface="Times New Roman" pitchFamily="18" charset="0"/>
                        </a:rPr>
                        <a:t>Null</a:t>
                      </a:r>
                    </a:p>
                    <a:p>
                      <a:pPr algn="ctr"/>
                      <a:r>
                        <a:rPr lang="en-US" sz="3200" dirty="0" smtClean="0">
                          <a:latin typeface="Times New Roman" pitchFamily="18" charset="0"/>
                          <a:cs typeface="Times New Roman" pitchFamily="18" charset="0"/>
                        </a:rPr>
                        <a:t>Hypothesis</a:t>
                      </a:r>
                      <a:endParaRPr lang="en-US" sz="3200" dirty="0">
                        <a:latin typeface="Times New Roman" pitchFamily="18" charset="0"/>
                        <a:cs typeface="Times New Roman" pitchFamily="18" charset="0"/>
                      </a:endParaRPr>
                    </a:p>
                  </a:txBody>
                  <a:tcPr>
                    <a:solidFill>
                      <a:srgbClr val="FF0000"/>
                    </a:solidFill>
                  </a:tcPr>
                </a:tc>
                <a:tc>
                  <a:txBody>
                    <a:bodyPr/>
                    <a:lstStyle/>
                    <a:p>
                      <a:pPr algn="ctr"/>
                      <a:r>
                        <a:rPr lang="en-US" sz="3200" dirty="0" smtClean="0">
                          <a:latin typeface="Times New Roman" pitchFamily="18" charset="0"/>
                          <a:cs typeface="Times New Roman" pitchFamily="18" charset="0"/>
                        </a:rPr>
                        <a:t>Accepts </a:t>
                      </a:r>
                    </a:p>
                    <a:p>
                      <a:pPr algn="ctr"/>
                      <a:r>
                        <a:rPr lang="en-US" sz="3200" dirty="0" smtClean="0">
                          <a:latin typeface="Times New Roman" pitchFamily="18" charset="0"/>
                          <a:cs typeface="Times New Roman" pitchFamily="18" charset="0"/>
                        </a:rPr>
                        <a:t>H</a:t>
                      </a:r>
                      <a:r>
                        <a:rPr lang="en-US" sz="3200" baseline="-25000" dirty="0" smtClean="0">
                          <a:latin typeface="Times New Roman" pitchFamily="18" charset="0"/>
                          <a:cs typeface="Times New Roman" pitchFamily="18" charset="0"/>
                        </a:rPr>
                        <a:t>0</a:t>
                      </a:r>
                      <a:endParaRPr lang="en-US" sz="3200" dirty="0">
                        <a:latin typeface="Times New Roman" pitchFamily="18" charset="0"/>
                        <a:cs typeface="Times New Roman" pitchFamily="18" charset="0"/>
                      </a:endParaRPr>
                    </a:p>
                  </a:txBody>
                  <a:tcPr>
                    <a:solidFill>
                      <a:srgbClr val="FF0000"/>
                    </a:solidFill>
                  </a:tcPr>
                </a:tc>
                <a:tc>
                  <a:txBody>
                    <a:bodyPr/>
                    <a:lstStyle/>
                    <a:p>
                      <a:pPr algn="ctr"/>
                      <a:r>
                        <a:rPr lang="en-US" sz="3200" dirty="0" smtClean="0">
                          <a:latin typeface="Times New Roman" pitchFamily="18" charset="0"/>
                          <a:cs typeface="Times New Roman" pitchFamily="18" charset="0"/>
                        </a:rPr>
                        <a:t>Rejects</a:t>
                      </a:r>
                    </a:p>
                    <a:p>
                      <a:pPr algn="ctr"/>
                      <a:r>
                        <a:rPr lang="en-US" sz="3200" dirty="0" smtClean="0">
                          <a:latin typeface="Times New Roman" pitchFamily="18" charset="0"/>
                          <a:cs typeface="Times New Roman" pitchFamily="18" charset="0"/>
                        </a:rPr>
                        <a:t>H</a:t>
                      </a:r>
                      <a:r>
                        <a:rPr lang="en-US" sz="3200" baseline="-25000" dirty="0" smtClean="0">
                          <a:latin typeface="Times New Roman" pitchFamily="18" charset="0"/>
                          <a:cs typeface="Times New Roman" pitchFamily="18" charset="0"/>
                        </a:rPr>
                        <a:t>0</a:t>
                      </a:r>
                      <a:endParaRPr lang="en-US" sz="3200" dirty="0">
                        <a:latin typeface="Times New Roman" pitchFamily="18" charset="0"/>
                        <a:cs typeface="Times New Roman" pitchFamily="18" charset="0"/>
                      </a:endParaRPr>
                    </a:p>
                  </a:txBody>
                  <a:tcPr>
                    <a:solidFill>
                      <a:srgbClr val="FF0000"/>
                    </a:solidFill>
                  </a:tcPr>
                </a:tc>
              </a:tr>
              <a:tr h="370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dirty="0" smtClean="0">
                          <a:latin typeface="Times New Roman" pitchFamily="18" charset="0"/>
                          <a:cs typeface="Times New Roman" pitchFamily="18" charset="0"/>
                        </a:rPr>
                        <a:t>H</a:t>
                      </a:r>
                      <a:r>
                        <a:rPr lang="en-US" sz="3200" baseline="-25000" dirty="0" smtClean="0">
                          <a:latin typeface="Times New Roman" pitchFamily="18" charset="0"/>
                          <a:cs typeface="Times New Roman" pitchFamily="18" charset="0"/>
                        </a:rPr>
                        <a:t>0 </a:t>
                      </a:r>
                      <a:r>
                        <a:rPr lang="en-US" sz="3200" baseline="0" dirty="0" smtClean="0">
                          <a:latin typeface="Times New Roman" pitchFamily="18" charset="0"/>
                          <a:cs typeface="Times New Roman" pitchFamily="18" charset="0"/>
                        </a:rPr>
                        <a:t>is True</a:t>
                      </a:r>
                      <a:endParaRPr lang="en-US" dirty="0"/>
                    </a:p>
                  </a:txBody>
                  <a:tcPr>
                    <a:solidFill>
                      <a:schemeClr val="accent6"/>
                    </a:solidFill>
                  </a:tcPr>
                </a:tc>
                <a:tc>
                  <a:txBody>
                    <a:bodyPr/>
                    <a:lstStyle/>
                    <a:p>
                      <a:pPr algn="ctr"/>
                      <a:r>
                        <a:rPr lang="en-US" sz="3200" dirty="0" smtClean="0">
                          <a:latin typeface="Times New Roman" pitchFamily="18" charset="0"/>
                          <a:cs typeface="Times New Roman" pitchFamily="18" charset="0"/>
                        </a:rPr>
                        <a:t>Correct</a:t>
                      </a:r>
                    </a:p>
                    <a:p>
                      <a:pPr algn="ctr"/>
                      <a:r>
                        <a:rPr lang="en-US" sz="3200" dirty="0" smtClean="0">
                          <a:latin typeface="Times New Roman" pitchFamily="18" charset="0"/>
                          <a:cs typeface="Times New Roman" pitchFamily="18" charset="0"/>
                        </a:rPr>
                        <a:t>Decision</a:t>
                      </a:r>
                      <a:endParaRPr lang="en-US" sz="3200" dirty="0">
                        <a:latin typeface="Times New Roman" pitchFamily="18" charset="0"/>
                        <a:cs typeface="Times New Roman" pitchFamily="18" charset="0"/>
                      </a:endParaRPr>
                    </a:p>
                  </a:txBody>
                  <a:tcPr>
                    <a:solidFill>
                      <a:srgbClr val="21D303"/>
                    </a:solidFill>
                  </a:tcPr>
                </a:tc>
                <a:tc>
                  <a:txBody>
                    <a:bodyPr/>
                    <a:lstStyle/>
                    <a:p>
                      <a:pPr algn="ctr"/>
                      <a:r>
                        <a:rPr lang="en-US" sz="3200" dirty="0" smtClean="0">
                          <a:latin typeface="Times New Roman" pitchFamily="18" charset="0"/>
                          <a:cs typeface="Times New Roman" pitchFamily="18" charset="0"/>
                        </a:rPr>
                        <a:t>Type I error</a:t>
                      </a:r>
                      <a:endParaRPr lang="en-US" sz="3200" dirty="0">
                        <a:latin typeface="Times New Roman" pitchFamily="18" charset="0"/>
                        <a:cs typeface="Times New Roman" pitchFamily="18" charset="0"/>
                      </a:endParaRPr>
                    </a:p>
                  </a:txBody>
                  <a:tcPr>
                    <a:solidFill>
                      <a:srgbClr val="FFFF00"/>
                    </a:solidFill>
                  </a:tcPr>
                </a:tc>
              </a:tr>
              <a:tr h="370840">
                <a:tc>
                  <a:txBody>
                    <a:bodyPr/>
                    <a:lstStyle/>
                    <a:p>
                      <a:pPr algn="ctr"/>
                      <a:r>
                        <a:rPr lang="en-US" sz="3200" dirty="0" smtClean="0">
                          <a:latin typeface="Times New Roman" pitchFamily="18" charset="0"/>
                          <a:cs typeface="Times New Roman" pitchFamily="18" charset="0"/>
                        </a:rPr>
                        <a:t>H</a:t>
                      </a:r>
                      <a:r>
                        <a:rPr lang="en-US" sz="3200" baseline="-25000" dirty="0" smtClean="0">
                          <a:latin typeface="Times New Roman" pitchFamily="18" charset="0"/>
                          <a:cs typeface="Times New Roman" pitchFamily="18" charset="0"/>
                        </a:rPr>
                        <a:t>0 </a:t>
                      </a:r>
                      <a:r>
                        <a:rPr lang="en-US" sz="3200" baseline="0" dirty="0" smtClean="0">
                          <a:latin typeface="Times New Roman" pitchFamily="18" charset="0"/>
                          <a:cs typeface="Times New Roman" pitchFamily="18" charset="0"/>
                        </a:rPr>
                        <a:t>is false</a:t>
                      </a:r>
                      <a:endParaRPr lang="en-US" sz="3200" dirty="0">
                        <a:latin typeface="Times New Roman" pitchFamily="18" charset="0"/>
                        <a:cs typeface="Times New Roman" pitchFamily="18" charset="0"/>
                      </a:endParaRPr>
                    </a:p>
                  </a:txBody>
                  <a:tcPr>
                    <a:solidFill>
                      <a:schemeClr val="accent6"/>
                    </a:solidFill>
                  </a:tcPr>
                </a:tc>
                <a:tc>
                  <a:txBody>
                    <a:bodyPr/>
                    <a:lstStyle/>
                    <a:p>
                      <a:pPr algn="ctr"/>
                      <a:r>
                        <a:rPr lang="en-US" sz="3200" dirty="0" smtClean="0">
                          <a:latin typeface="Times New Roman" pitchFamily="18" charset="0"/>
                          <a:cs typeface="Times New Roman" pitchFamily="18" charset="0"/>
                        </a:rPr>
                        <a:t>Type II error</a:t>
                      </a:r>
                      <a:endParaRPr lang="en-US" sz="3200" dirty="0">
                        <a:latin typeface="Times New Roman" pitchFamily="18" charset="0"/>
                        <a:cs typeface="Times New Roman" pitchFamily="18" charset="0"/>
                      </a:endParaRPr>
                    </a:p>
                  </a:txBody>
                  <a:tcPr>
                    <a:solidFill>
                      <a:srgbClr val="FFFF00"/>
                    </a:solidFill>
                  </a:tcPr>
                </a:tc>
                <a:tc>
                  <a:txBody>
                    <a:bodyPr/>
                    <a:lstStyle/>
                    <a:p>
                      <a:pPr algn="ctr"/>
                      <a:r>
                        <a:rPr lang="en-US" sz="3200" dirty="0" smtClean="0">
                          <a:latin typeface="Times New Roman" pitchFamily="18" charset="0"/>
                          <a:cs typeface="Times New Roman" pitchFamily="18" charset="0"/>
                        </a:rPr>
                        <a:t>Correct</a:t>
                      </a:r>
                      <a:r>
                        <a:rPr lang="en-US" sz="3200" baseline="0" dirty="0" smtClean="0">
                          <a:latin typeface="Times New Roman" pitchFamily="18" charset="0"/>
                          <a:cs typeface="Times New Roman" pitchFamily="18" charset="0"/>
                        </a:rPr>
                        <a:t> decision</a:t>
                      </a:r>
                      <a:endParaRPr lang="en-US" sz="3200" dirty="0">
                        <a:latin typeface="Times New Roman" pitchFamily="18" charset="0"/>
                        <a:cs typeface="Times New Roman" pitchFamily="18" charset="0"/>
                      </a:endParaRPr>
                    </a:p>
                  </a:txBody>
                  <a:tcPr>
                    <a:solidFill>
                      <a:srgbClr val="21D303"/>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effectLst>
            <a:outerShdw blurRad="50800" dist="38100" dir="10800000" algn="r" rotWithShape="0">
              <a:prstClr val="black">
                <a:alpha val="40000"/>
              </a:prstClr>
            </a:outerShdw>
          </a:effectLst>
        </p:spPr>
        <p:txBody>
          <a:bodyPr>
            <a:normAutofit/>
          </a:bodyPr>
          <a:lstStyle/>
          <a:p>
            <a:pPr algn="ctr"/>
            <a:r>
              <a:rPr lang="en-US" sz="4400" dirty="0" smtClean="0">
                <a:solidFill>
                  <a:srgbClr val="FF0000"/>
                </a:solidFill>
                <a:latin typeface="Times New Roman" pitchFamily="18" charset="0"/>
                <a:cs typeface="Times New Roman" pitchFamily="18" charset="0"/>
              </a:rPr>
              <a:t>Definitions</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676400"/>
            <a:ext cx="8839200" cy="3046988"/>
          </a:xfrm>
          <a:prstGeom prst="rect">
            <a:avLst/>
          </a:prstGeom>
          <a:noFill/>
          <a:effectLst/>
        </p:spPr>
        <p:txBody>
          <a:bodyPr wrap="square" rtlCol="0">
            <a:spAutoFit/>
          </a:bodyPr>
          <a:lstStyle/>
          <a:p>
            <a:r>
              <a:rPr lang="en-US" sz="3200" dirty="0" smtClean="0">
                <a:solidFill>
                  <a:srgbClr val="4DB14B"/>
                </a:solidFill>
                <a:latin typeface="Times New Roman" pitchFamily="18" charset="0"/>
                <a:cs typeface="Times New Roman" pitchFamily="18" charset="0"/>
              </a:rPr>
              <a:t>Test statistic:</a:t>
            </a:r>
            <a:r>
              <a:rPr lang="en-US" sz="3200" dirty="0" smtClean="0">
                <a:latin typeface="Times New Roman" pitchFamily="18" charset="0"/>
                <a:cs typeface="Times New Roman" pitchFamily="18" charset="0"/>
              </a:rPr>
              <a:t> A value, determined from sample information, used to determine whether or not to reject the null hypothesis.</a:t>
            </a:r>
          </a:p>
          <a:p>
            <a:r>
              <a:rPr lang="en-US" sz="3200" dirty="0" smtClean="0">
                <a:solidFill>
                  <a:srgbClr val="4DB14B"/>
                </a:solidFill>
                <a:latin typeface="Times New Roman" pitchFamily="18" charset="0"/>
                <a:cs typeface="Times New Roman" pitchFamily="18" charset="0"/>
              </a:rPr>
              <a:t>Critical value:</a:t>
            </a:r>
            <a:r>
              <a:rPr lang="en-US" sz="3200" dirty="0" smtClean="0">
                <a:latin typeface="Times New Roman" pitchFamily="18" charset="0"/>
                <a:cs typeface="Times New Roman" pitchFamily="18" charset="0"/>
              </a:rPr>
              <a:t> The dividing point between the region where the null hypothesis is rejected and the region where it is not rejected.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effectLst>
            <a:outerShdw blurRad="50800" dist="38100" dir="10800000" algn="r" rotWithShape="0">
              <a:prstClr val="black">
                <a:alpha val="40000"/>
              </a:prstClr>
            </a:outerShdw>
          </a:effectLst>
        </p:spPr>
        <p:txBody>
          <a:bodyPr>
            <a:normAutofit/>
          </a:bodyPr>
          <a:lstStyle/>
          <a:p>
            <a:pPr algn="ctr"/>
            <a:r>
              <a:rPr lang="en-US" sz="4400" dirty="0" smtClean="0">
                <a:solidFill>
                  <a:srgbClr val="FF0000"/>
                </a:solidFill>
                <a:latin typeface="Times New Roman" pitchFamily="18" charset="0"/>
                <a:cs typeface="Times New Roman" pitchFamily="18" charset="0"/>
              </a:rPr>
              <a:t>Left-tailed test</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aphicFrame>
        <p:nvGraphicFramePr>
          <p:cNvPr id="13" name="Object 8"/>
          <p:cNvGraphicFramePr>
            <a:graphicFrameLocks noChangeAspect="1"/>
          </p:cNvGraphicFramePr>
          <p:nvPr/>
        </p:nvGraphicFramePr>
        <p:xfrm>
          <a:off x="3124200" y="3581400"/>
          <a:ext cx="4648200" cy="2563000"/>
        </p:xfrm>
        <a:graphic>
          <a:graphicData uri="http://schemas.openxmlformats.org/presentationml/2006/ole">
            <p:oleObj spid="_x0000_s1033" name="Equation" r:id="rId4" imgW="1320480" imgH="685800" progId="Equation.DSMT4">
              <p:embed/>
            </p:oleObj>
          </a:graphicData>
        </a:graphic>
      </p:graphicFrame>
      <p:graphicFrame>
        <p:nvGraphicFramePr>
          <p:cNvPr id="14" name="Object 7"/>
          <p:cNvGraphicFramePr>
            <a:graphicFrameLocks noChangeAspect="1"/>
          </p:cNvGraphicFramePr>
          <p:nvPr/>
        </p:nvGraphicFramePr>
        <p:xfrm>
          <a:off x="762000" y="4114800"/>
          <a:ext cx="1905000" cy="1420114"/>
        </p:xfrm>
        <a:graphic>
          <a:graphicData uri="http://schemas.openxmlformats.org/presentationml/2006/ole">
            <p:oleObj spid="_x0000_s1034" name="Equation" r:id="rId5" imgW="660240" imgH="457200" progId="Equation.DSMT4">
              <p:embed/>
            </p:oleObj>
          </a:graphicData>
        </a:graphic>
      </p:graphicFrame>
      <p:pic>
        <p:nvPicPr>
          <p:cNvPr id="15" name="Picture 6" descr="left"/>
          <p:cNvPicPr>
            <a:picLocks noChangeAspect="1" noChangeArrowheads="1"/>
          </p:cNvPicPr>
          <p:nvPr/>
        </p:nvPicPr>
        <p:blipFill>
          <a:blip r:embed="rId6"/>
          <a:srcRect l="2930" r="51874" b="74583"/>
          <a:stretch>
            <a:fillRect/>
          </a:stretch>
        </p:blipFill>
        <p:spPr bwMode="auto">
          <a:xfrm>
            <a:off x="2362200" y="1143000"/>
            <a:ext cx="6477000" cy="2560140"/>
          </a:xfrm>
          <a:prstGeom prst="rect">
            <a:avLst/>
          </a:prstGeom>
          <a:noFill/>
          <a:ln w="9525">
            <a:noFill/>
            <a:miter lim="800000"/>
            <a:headEnd/>
            <a:tailEnd/>
          </a:ln>
        </p:spPr>
      </p:pic>
      <p:sp>
        <p:nvSpPr>
          <p:cNvPr id="9" name="TextBox 8"/>
          <p:cNvSpPr txBox="1"/>
          <p:nvPr/>
        </p:nvSpPr>
        <p:spPr>
          <a:xfrm>
            <a:off x="3276600" y="6019800"/>
            <a:ext cx="2971800" cy="584775"/>
          </a:xfrm>
          <a:prstGeom prst="rect">
            <a:avLst/>
          </a:prstGeom>
          <a:noFill/>
        </p:spPr>
        <p:txBody>
          <a:bodyPr wrap="square" rtlCol="0">
            <a:spAutoFit/>
          </a:bodyPr>
          <a:lstStyle/>
          <a:p>
            <a:pPr algn="ctr"/>
            <a:r>
              <a:rPr lang="en-US" sz="3200" dirty="0" smtClean="0">
                <a:solidFill>
                  <a:srgbClr val="0000FF"/>
                </a:solidFill>
                <a:latin typeface="Times New Roman" pitchFamily="18" charset="0"/>
                <a:cs typeface="Times New Roman" pitchFamily="18" charset="0"/>
              </a:rPr>
              <a:t>Left-tailed test</a:t>
            </a:r>
            <a:endParaRPr lang="en-US" sz="3200"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effectLst>
            <a:outerShdw blurRad="50800" dist="38100" dir="10800000" algn="r" rotWithShape="0">
              <a:prstClr val="black">
                <a:alpha val="40000"/>
              </a:prstClr>
            </a:outerShdw>
          </a:effectLst>
        </p:spPr>
        <p:txBody>
          <a:bodyPr>
            <a:normAutofit/>
          </a:bodyPr>
          <a:lstStyle/>
          <a:p>
            <a:pPr algn="ctr"/>
            <a:r>
              <a:rPr lang="en-US" sz="4400" dirty="0" smtClean="0">
                <a:solidFill>
                  <a:srgbClr val="FF0000"/>
                </a:solidFill>
                <a:latin typeface="Times New Roman" pitchFamily="18" charset="0"/>
                <a:cs typeface="Times New Roman" pitchFamily="18" charset="0"/>
              </a:rPr>
              <a:t>Right-tailed test</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aphicFrame>
        <p:nvGraphicFramePr>
          <p:cNvPr id="2053" name="Object 5"/>
          <p:cNvGraphicFramePr>
            <a:graphicFrameLocks noChangeAspect="1"/>
          </p:cNvGraphicFramePr>
          <p:nvPr/>
        </p:nvGraphicFramePr>
        <p:xfrm>
          <a:off x="1524000" y="1905000"/>
          <a:ext cx="2057400" cy="1424354"/>
        </p:xfrm>
        <a:graphic>
          <a:graphicData uri="http://schemas.openxmlformats.org/presentationml/2006/ole">
            <p:oleObj spid="_x0000_s2053" name="Equation" r:id="rId4" imgW="660240" imgH="457200" progId="Equation.DSMT4">
              <p:embed/>
            </p:oleObj>
          </a:graphicData>
        </a:graphic>
      </p:graphicFrame>
      <p:graphicFrame>
        <p:nvGraphicFramePr>
          <p:cNvPr id="2054" name="Object 6"/>
          <p:cNvGraphicFramePr>
            <a:graphicFrameLocks noChangeAspect="1"/>
          </p:cNvGraphicFramePr>
          <p:nvPr/>
        </p:nvGraphicFramePr>
        <p:xfrm>
          <a:off x="3581400" y="1447800"/>
          <a:ext cx="4876801" cy="2438399"/>
        </p:xfrm>
        <a:graphic>
          <a:graphicData uri="http://schemas.openxmlformats.org/presentationml/2006/ole">
            <p:oleObj spid="_x0000_s2054" name="Equation" r:id="rId5" imgW="1320480" imgH="685800" progId="Equation.DSMT4">
              <p:embed/>
            </p:oleObj>
          </a:graphicData>
        </a:graphic>
      </p:graphicFrame>
      <p:pic>
        <p:nvPicPr>
          <p:cNvPr id="17" name="Picture 10" descr="right"/>
          <p:cNvPicPr>
            <a:picLocks noChangeAspect="1" noChangeArrowheads="1"/>
          </p:cNvPicPr>
          <p:nvPr/>
        </p:nvPicPr>
        <p:blipFill>
          <a:blip r:embed="rId6"/>
          <a:srcRect l="3685" r="53008" b="76602"/>
          <a:stretch>
            <a:fillRect/>
          </a:stretch>
        </p:blipFill>
        <p:spPr bwMode="auto">
          <a:xfrm>
            <a:off x="1905000" y="3886200"/>
            <a:ext cx="5257800" cy="20619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 name="TextBox 17"/>
          <p:cNvSpPr txBox="1"/>
          <p:nvPr/>
        </p:nvSpPr>
        <p:spPr>
          <a:xfrm>
            <a:off x="3276600" y="6019800"/>
            <a:ext cx="2819400" cy="584775"/>
          </a:xfrm>
          <a:prstGeom prst="rect">
            <a:avLst/>
          </a:prstGeom>
          <a:noFill/>
        </p:spPr>
        <p:txBody>
          <a:bodyPr wrap="square" rtlCol="0">
            <a:spAutoFit/>
          </a:bodyPr>
          <a:lstStyle/>
          <a:p>
            <a:r>
              <a:rPr lang="en-US" sz="3200" dirty="0" smtClean="0">
                <a:solidFill>
                  <a:srgbClr val="0000FF"/>
                </a:solidFill>
                <a:latin typeface="Times New Roman" pitchFamily="18" charset="0"/>
                <a:cs typeface="Times New Roman" pitchFamily="18" charset="0"/>
              </a:rPr>
              <a:t>Right-tailed test</a:t>
            </a:r>
            <a:endParaRPr lang="en-US" sz="3200"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effectLst>
            <a:outerShdw blurRad="50800" dist="38100" dir="10800000" algn="r" rotWithShape="0">
              <a:prstClr val="black">
                <a:alpha val="40000"/>
              </a:prstClr>
            </a:outerShdw>
          </a:effectLst>
        </p:spPr>
        <p:txBody>
          <a:bodyPr>
            <a:normAutofit/>
          </a:bodyPr>
          <a:lstStyle/>
          <a:p>
            <a:pPr algn="ctr"/>
            <a:r>
              <a:rPr lang="en-US" sz="4400" dirty="0" smtClean="0">
                <a:solidFill>
                  <a:srgbClr val="FF0000"/>
                </a:solidFill>
                <a:latin typeface="Times New Roman" pitchFamily="18" charset="0"/>
                <a:cs typeface="Times New Roman" pitchFamily="18" charset="0"/>
              </a:rPr>
              <a:t>Definitions</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8" name="TextBox 17"/>
          <p:cNvSpPr txBox="1"/>
          <p:nvPr/>
        </p:nvSpPr>
        <p:spPr>
          <a:xfrm>
            <a:off x="3276600" y="6019800"/>
            <a:ext cx="2819400" cy="584775"/>
          </a:xfrm>
          <a:prstGeom prst="rect">
            <a:avLst/>
          </a:prstGeom>
          <a:noFill/>
        </p:spPr>
        <p:txBody>
          <a:bodyPr wrap="square" rtlCol="0">
            <a:spAutoFit/>
          </a:bodyPr>
          <a:lstStyle/>
          <a:p>
            <a:r>
              <a:rPr lang="en-US" sz="3200" dirty="0" smtClean="0">
                <a:latin typeface="Times New Roman" pitchFamily="18" charset="0"/>
                <a:cs typeface="Times New Roman" pitchFamily="18" charset="0"/>
              </a:rPr>
              <a:t>Two-tailed test</a:t>
            </a:r>
            <a:endParaRPr lang="en-US" sz="3200" dirty="0">
              <a:latin typeface="Times New Roman" pitchFamily="18" charset="0"/>
              <a:cs typeface="Times New Roman" pitchFamily="18" charset="0"/>
            </a:endParaRPr>
          </a:p>
        </p:txBody>
      </p:sp>
      <p:graphicFrame>
        <p:nvGraphicFramePr>
          <p:cNvPr id="3076" name="Object 4"/>
          <p:cNvGraphicFramePr>
            <a:graphicFrameLocks noChangeAspect="1"/>
          </p:cNvGraphicFramePr>
          <p:nvPr/>
        </p:nvGraphicFramePr>
        <p:xfrm>
          <a:off x="381000" y="1752600"/>
          <a:ext cx="1871133" cy="1295400"/>
        </p:xfrm>
        <a:graphic>
          <a:graphicData uri="http://schemas.openxmlformats.org/presentationml/2006/ole">
            <p:oleObj spid="_x0000_s3076" name="Equation" r:id="rId4" imgW="660240" imgH="457200" progId="Equation.DSMT4">
              <p:embed/>
            </p:oleObj>
          </a:graphicData>
        </a:graphic>
      </p:graphicFrame>
      <p:graphicFrame>
        <p:nvGraphicFramePr>
          <p:cNvPr id="3077" name="Object 5"/>
          <p:cNvGraphicFramePr>
            <a:graphicFrameLocks noChangeAspect="1"/>
          </p:cNvGraphicFramePr>
          <p:nvPr/>
        </p:nvGraphicFramePr>
        <p:xfrm>
          <a:off x="2438399" y="1219200"/>
          <a:ext cx="4402667" cy="2286000"/>
        </p:xfrm>
        <a:graphic>
          <a:graphicData uri="http://schemas.openxmlformats.org/presentationml/2006/ole">
            <p:oleObj spid="_x0000_s3077" name="Equation" r:id="rId5" imgW="1320480" imgH="685800" progId="Equation.DSMT4">
              <p:embed/>
            </p:oleObj>
          </a:graphicData>
        </a:graphic>
      </p:graphicFrame>
      <p:pic>
        <p:nvPicPr>
          <p:cNvPr id="19" name="Picture 10" descr="bothside"/>
          <p:cNvPicPr>
            <a:picLocks noChangeAspect="1" noChangeArrowheads="1"/>
          </p:cNvPicPr>
          <p:nvPr/>
        </p:nvPicPr>
        <p:blipFill>
          <a:blip r:embed="rId6"/>
          <a:srcRect l="3685" r="53008" b="75087"/>
          <a:stretch>
            <a:fillRect/>
          </a:stretch>
        </p:blipFill>
        <p:spPr bwMode="auto">
          <a:xfrm>
            <a:off x="1447800" y="3657600"/>
            <a:ext cx="4949549" cy="2133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8200"/>
            <a:ext cx="9144000" cy="1905000"/>
          </a:xfrm>
          <a:effectLst>
            <a:outerShdw blurRad="50800" dist="38100" dir="10800000" algn="r" rotWithShape="0">
              <a:prstClr val="black">
                <a:alpha val="40000"/>
              </a:prstClr>
            </a:outerShdw>
          </a:effectLst>
        </p:spPr>
        <p:txBody>
          <a:bodyPr>
            <a:normAutofit fontScale="90000"/>
          </a:bodyPr>
          <a:lstStyle/>
          <a:p>
            <a:pPr algn="ctr"/>
            <a:r>
              <a:rPr lang="en-US" sz="4400" dirty="0" smtClean="0">
                <a:latin typeface="Times New Roman" pitchFamily="18" charset="0"/>
                <a:cs typeface="Times New Roman" pitchFamily="18" charset="0"/>
              </a:rPr>
              <a:t>Testing for the Population Mean: Large Sample, Population Standard Deviation Known</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9" name="Rectangle 3"/>
          <p:cNvSpPr txBox="1">
            <a:spLocks noChangeArrowheads="1"/>
          </p:cNvSpPr>
          <p:nvPr/>
        </p:nvSpPr>
        <p:spPr>
          <a:xfrm>
            <a:off x="685800" y="3048000"/>
            <a:ext cx="8229600" cy="1828800"/>
          </a:xfrm>
          <a:prstGeom prst="rect">
            <a:avLst/>
          </a:prstGeom>
          <a:noFill/>
          <a:ln/>
        </p:spPr>
        <p:txBody>
          <a:bodyPr vert="horz" lIns="92075" tIns="46038" rIns="92075" bIns="46038">
            <a:normAutofit/>
          </a:bodyPr>
          <a:lstStyle/>
          <a:p>
            <a:pPr marR="0" lvl="0" algn="l" defTabSz="914400" rtl="0" eaLnBrk="1" fontAlgn="auto" latinLnBrk="0" hangingPunct="1">
              <a:lnSpc>
                <a:spcPct val="100000"/>
              </a:lnSpc>
              <a:spcBef>
                <a:spcPct val="20000"/>
              </a:spcBef>
              <a:spcAft>
                <a:spcPts val="0"/>
              </a:spcAft>
              <a:buClr>
                <a:schemeClr val="accent3"/>
              </a:buClr>
              <a:buSzPct val="95000"/>
              <a:tabLst/>
              <a:defRPr/>
            </a:pPr>
            <a:r>
              <a:rPr kumimoji="0" lang="en-US" sz="32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When testing for the population mean from a large sample and the population standard deviation is known, the test statistic is given by:</a:t>
            </a:r>
            <a:endParaRPr kumimoji="0" lang="en-US" sz="3200" b="0"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graphicFrame>
        <p:nvGraphicFramePr>
          <p:cNvPr id="4100" name="Object 4"/>
          <p:cNvGraphicFramePr>
            <a:graphicFrameLocks/>
          </p:cNvGraphicFramePr>
          <p:nvPr/>
        </p:nvGraphicFramePr>
        <p:xfrm>
          <a:off x="2590800" y="5029200"/>
          <a:ext cx="2787650" cy="1524000"/>
        </p:xfrm>
        <a:graphic>
          <a:graphicData uri="http://schemas.openxmlformats.org/presentationml/2006/ole">
            <p:oleObj spid="_x0000_s4100" name="Equation" r:id="rId4" imgW="698400" imgH="419040" progId="Equation.2">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latin typeface="Times New Roman" pitchFamily="18" charset="0"/>
                <a:cs typeface="Times New Roman" pitchFamily="18" charset="0"/>
              </a:rPr>
              <a:t>Goals of the chapter</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348800"/>
            <a:ext cx="8839200" cy="5186035"/>
          </a:xfrm>
          <a:prstGeom prst="rect">
            <a:avLst/>
          </a:prstGeom>
          <a:noFill/>
        </p:spPr>
        <p:txBody>
          <a:bodyPr wrap="square" rtlCol="0">
            <a:spAutoFit/>
          </a:bodyPr>
          <a:lstStyle/>
          <a:p>
            <a:pPr marL="350838" indent="-306388"/>
            <a:r>
              <a:rPr lang="en-US" sz="3200" dirty="0" smtClean="0">
                <a:latin typeface="Times New Roman" pitchFamily="18" charset="0"/>
                <a:cs typeface="Times New Roman" pitchFamily="18" charset="0"/>
              </a:rPr>
              <a:t>After completing this chapter you will be able to:</a:t>
            </a:r>
          </a:p>
          <a:p>
            <a:pPr marL="350838" indent="-306388"/>
            <a:endParaRPr lang="en-US" sz="1100" dirty="0" smtClean="0">
              <a:latin typeface="Times New Roman" pitchFamily="18" charset="0"/>
              <a:cs typeface="Times New Roman" pitchFamily="18" charset="0"/>
            </a:endParaRPr>
          </a:p>
          <a:p>
            <a:pPr marL="558800" indent="-514350">
              <a:buClr>
                <a:srgbClr val="0000FF"/>
              </a:buClr>
              <a:buFont typeface="+mj-lt"/>
              <a:buAutoNum type="arabicParenR"/>
            </a:pPr>
            <a:r>
              <a:rPr lang="en-US" sz="3200" dirty="0" smtClean="0">
                <a:latin typeface="Times New Roman" pitchFamily="18" charset="0"/>
                <a:cs typeface="Times New Roman" pitchFamily="18" charset="0"/>
              </a:rPr>
              <a:t>Define a hypothesis and hypothesis testing.</a:t>
            </a:r>
          </a:p>
          <a:p>
            <a:pPr marL="558800" indent="-514350">
              <a:buClr>
                <a:srgbClr val="0000FF"/>
              </a:buClr>
              <a:buFont typeface="+mj-lt"/>
              <a:buAutoNum type="arabicParenR"/>
            </a:pPr>
            <a:r>
              <a:rPr lang="en-US" sz="3200" dirty="0" smtClean="0">
                <a:latin typeface="Times New Roman" pitchFamily="18" charset="0"/>
                <a:cs typeface="Times New Roman" pitchFamily="18" charset="0"/>
              </a:rPr>
              <a:t>Describe the five-step hypothesis-testing process.</a:t>
            </a:r>
          </a:p>
          <a:p>
            <a:pPr marL="558800" indent="-514350">
              <a:buClr>
                <a:srgbClr val="0000FF"/>
              </a:buClr>
              <a:buFont typeface="+mj-lt"/>
              <a:buAutoNum type="arabicParenR"/>
            </a:pPr>
            <a:r>
              <a:rPr lang="en-US" sz="3200" dirty="0" smtClean="0">
                <a:latin typeface="Times New Roman" pitchFamily="18" charset="0"/>
                <a:cs typeface="Times New Roman" pitchFamily="18" charset="0"/>
              </a:rPr>
              <a:t>Distinguish between a one-tailed and a two-tailed test of hypothesis.</a:t>
            </a:r>
          </a:p>
          <a:p>
            <a:pPr marL="558800" indent="-514350">
              <a:buClr>
                <a:srgbClr val="0000FF"/>
              </a:buClr>
              <a:buFont typeface="+mj-lt"/>
              <a:buAutoNum type="arabicParenR"/>
            </a:pPr>
            <a:r>
              <a:rPr lang="en-US" sz="3200" dirty="0" smtClean="0">
                <a:latin typeface="Times New Roman" pitchFamily="18" charset="0"/>
                <a:cs typeface="Times New Roman" pitchFamily="18" charset="0"/>
              </a:rPr>
              <a:t>Conduct a test hypothesis about a population mean and a population proportion.</a:t>
            </a:r>
          </a:p>
          <a:p>
            <a:pPr marL="558800" indent="-514350">
              <a:buClr>
                <a:srgbClr val="0000FF"/>
              </a:buClr>
              <a:buFont typeface="+mj-lt"/>
              <a:buAutoNum type="arabicParenR"/>
            </a:pPr>
            <a:r>
              <a:rPr lang="en-US" sz="3200" dirty="0" smtClean="0">
                <a:latin typeface="Times New Roman" pitchFamily="18" charset="0"/>
                <a:cs typeface="Times New Roman" pitchFamily="18" charset="0"/>
              </a:rPr>
              <a:t>Conduct a test hypothesis about the difference between two population means and two population proportions.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effectLst>
            <a:outerShdw blurRad="50800" dist="38100" dir="10800000" algn="r" rotWithShape="0">
              <a:prstClr val="black">
                <a:alpha val="40000"/>
              </a:prstClr>
            </a:outerShdw>
          </a:effectLst>
        </p:spPr>
        <p:txBody>
          <a:bodyPr>
            <a:normAutofit/>
          </a:bodyPr>
          <a:lstStyle/>
          <a:p>
            <a:pPr lvl="0" algn="ctr">
              <a:spcBef>
                <a:spcPct val="20000"/>
              </a:spcBef>
              <a:defRPr/>
            </a:pPr>
            <a:r>
              <a:rPr lang="en-US" sz="4400" b="1" dirty="0" smtClean="0">
                <a:solidFill>
                  <a:srgbClr val="FF0000"/>
                </a:solidFill>
                <a:latin typeface="Times New Roman" pitchFamily="18" charset="0"/>
                <a:cs typeface="Times New Roman" pitchFamily="18" charset="0"/>
              </a:rPr>
              <a:t>Example 1</a:t>
            </a: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Rectangle 1027"/>
          <p:cNvSpPr txBox="1">
            <a:spLocks noChangeArrowheads="1"/>
          </p:cNvSpPr>
          <p:nvPr/>
        </p:nvSpPr>
        <p:spPr>
          <a:xfrm>
            <a:off x="457200" y="1371600"/>
            <a:ext cx="8382000" cy="3505200"/>
          </a:xfrm>
          <a:prstGeom prst="rect">
            <a:avLst/>
          </a:prstGeom>
          <a:noFill/>
          <a:ln/>
        </p:spPr>
        <p:txBody>
          <a:bodyPr vert="horz" lIns="92075" tIns="46038" rIns="92075" bIns="46038">
            <a:noAutofit/>
          </a:bodyPr>
          <a:lstStyle/>
          <a:p>
            <a:pPr marR="0" lvl="0" algn="l" defTabSz="914400" rtl="0" eaLnBrk="1" fontAlgn="auto" latinLnBrk="0" hangingPunct="1">
              <a:lnSpc>
                <a:spcPct val="100000"/>
              </a:lnSpc>
              <a:spcBef>
                <a:spcPct val="20000"/>
              </a:spcBef>
              <a:spcAft>
                <a:spcPts val="0"/>
              </a:spcAft>
              <a:buClr>
                <a:schemeClr val="accent3"/>
              </a:buClr>
              <a:buSzPct val="95000"/>
              <a:tabLst/>
              <a:defRPr/>
            </a:pPr>
            <a:r>
              <a:rPr kumimoji="0" lang="en-US" sz="3200" b="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The processors of Fries’ Catsup indicate on the label that the bottle contains 16 ounces of catsup.  A sample of 36 bottles is selected hourly and the contents weighed.  Last hour a sample of 36 bottles had a mean weight of 16.12 ounces with a standard deviation of .5 ounces.  At the .05 significance level is the process out of control?</a:t>
            </a:r>
            <a:endParaRPr kumimoji="0" lang="en-US" sz="3200" b="0"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a:effectLst/>
        </p:spPr>
        <p:txBody>
          <a:bodyPr>
            <a:normAutofit/>
          </a:bodyPr>
          <a:lstStyle/>
          <a:p>
            <a:pPr algn="ctr"/>
            <a:r>
              <a:rPr lang="en-US" sz="4400" b="1" dirty="0" smtClean="0">
                <a:solidFill>
                  <a:srgbClr val="FF0000"/>
                </a:solidFill>
                <a:latin typeface="Times New Roman" pitchFamily="18" charset="0"/>
                <a:cs typeface="Times New Roman" pitchFamily="18" charset="0"/>
              </a:rPr>
              <a:t>Example 1</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Rectangle 1027"/>
          <p:cNvSpPr txBox="1">
            <a:spLocks noChangeArrowheads="1"/>
          </p:cNvSpPr>
          <p:nvPr/>
        </p:nvSpPr>
        <p:spPr>
          <a:xfrm>
            <a:off x="457200" y="1371600"/>
            <a:ext cx="8382000" cy="4953000"/>
          </a:xfrm>
          <a:prstGeom prst="rect">
            <a:avLst/>
          </a:prstGeom>
          <a:noFill/>
          <a:ln/>
        </p:spPr>
        <p:txBody>
          <a:bodyPr vert="horz" lIns="92075" tIns="46038" rIns="92075" bIns="46038">
            <a:noAutofit/>
          </a:bodyPr>
          <a:lstStyle/>
          <a:p>
            <a:pPr marR="0" lvl="0" algn="l" defTabSz="914400" rtl="0" eaLnBrk="1" fontAlgn="auto" latinLnBrk="0" hangingPunct="1">
              <a:lnSpc>
                <a:spcPct val="100000"/>
              </a:lnSpc>
              <a:spcBef>
                <a:spcPct val="20000"/>
              </a:spcBef>
              <a:spcAft>
                <a:spcPts val="0"/>
              </a:spcAft>
              <a:buClr>
                <a:schemeClr val="accent3"/>
              </a:buClr>
              <a:buSzPct val="95000"/>
              <a:tabLst/>
              <a:defRPr/>
            </a:pPr>
            <a:r>
              <a:rPr kumimoji="0" lang="en-US" sz="3200" b="0" i="0" u="none" strike="noStrike" kern="1200" cap="none" spc="0" normalizeH="0" baseline="0" noProof="0" dirty="0" smtClean="0">
                <a:ln>
                  <a:noFill/>
                </a:ln>
                <a:solidFill>
                  <a:srgbClr val="0000FF"/>
                </a:solidFill>
                <a:effectLst/>
                <a:uLnTx/>
                <a:uFillTx/>
                <a:latin typeface="Times New Roman" pitchFamily="18" charset="0"/>
                <a:cs typeface="Times New Roman" pitchFamily="18" charset="0"/>
              </a:rPr>
              <a:t>Step 1 </a:t>
            </a:r>
            <a:r>
              <a:rPr kumimoji="0" lang="en-US" sz="3200" b="0" i="0" u="none" strike="noStrike" kern="1200" cap="none" spc="0" normalizeH="0" baseline="0" noProof="0" dirty="0" smtClean="0">
                <a:ln>
                  <a:noFill/>
                </a:ln>
                <a:effectLst/>
                <a:uLnTx/>
                <a:uFillTx/>
                <a:latin typeface="Times New Roman" pitchFamily="18" charset="0"/>
                <a:cs typeface="Times New Roman" pitchFamily="18" charset="0"/>
              </a:rPr>
              <a:t>State</a:t>
            </a:r>
            <a:r>
              <a:rPr kumimoji="0" lang="en-US" sz="3200" b="0" i="0" u="none" strike="noStrike" kern="1200" cap="none" spc="0" normalizeH="0" noProof="0" dirty="0" smtClean="0">
                <a:ln>
                  <a:noFill/>
                </a:ln>
                <a:effectLst/>
                <a:uLnTx/>
                <a:uFillTx/>
                <a:latin typeface="Times New Roman" pitchFamily="18" charset="0"/>
                <a:cs typeface="Times New Roman" pitchFamily="18" charset="0"/>
              </a:rPr>
              <a:t> the null and alternate hypothesis</a:t>
            </a:r>
          </a:p>
          <a:p>
            <a:pPr lvl="0">
              <a:spcBef>
                <a:spcPct val="20000"/>
              </a:spcBef>
              <a:buClr>
                <a:schemeClr val="accent3"/>
              </a:buClr>
              <a:buSzPct val="95000"/>
            </a:pPr>
            <a:r>
              <a:rPr kumimoji="0" lang="en-US" sz="3200" b="0" i="0" u="none" strike="noStrike" kern="1200" cap="none" spc="0" normalizeH="0" noProof="0" dirty="0" smtClean="0">
                <a:ln>
                  <a:noFill/>
                </a:ln>
                <a:effectLst/>
                <a:uLnTx/>
                <a:uFillTx/>
                <a:latin typeface="Times New Roman" pitchFamily="18" charset="0"/>
                <a:cs typeface="Times New Roman" pitchFamily="18" charset="0"/>
              </a:rPr>
              <a:t>		H</a:t>
            </a:r>
            <a:r>
              <a:rPr kumimoji="0" lang="en-US" sz="3200" b="0" i="0" u="none" strike="noStrike" kern="1200" cap="none" spc="0" normalizeH="0" baseline="-25000" noProof="0" dirty="0" smtClean="0">
                <a:ln>
                  <a:noFill/>
                </a:ln>
                <a:effectLst/>
                <a:uLnTx/>
                <a:uFillTx/>
                <a:latin typeface="Times New Roman" pitchFamily="18" charset="0"/>
                <a:cs typeface="Times New Roman" pitchFamily="18" charset="0"/>
              </a:rPr>
              <a:t>0</a:t>
            </a:r>
            <a:r>
              <a:rPr kumimoji="0" lang="en-US" sz="3200" b="0" i="0" u="none" strike="noStrike" kern="1200" cap="none" spc="0" normalizeH="0" noProof="0" dirty="0" smtClean="0">
                <a:ln>
                  <a:noFill/>
                </a:ln>
                <a:effectLst/>
                <a:uLnTx/>
                <a:uFillTx/>
                <a:latin typeface="Times New Roman" pitchFamily="18" charset="0"/>
                <a:cs typeface="Times New Roman" pitchFamily="18" charset="0"/>
              </a:rPr>
              <a:t> : </a:t>
            </a:r>
            <a:r>
              <a:rPr kumimoji="0" lang="el-GR" sz="3200" b="0" i="0" u="none" strike="noStrike" kern="1200" cap="none" spc="0" normalizeH="0" noProof="0" dirty="0" smtClean="0">
                <a:ln>
                  <a:noFill/>
                </a:ln>
                <a:effectLst/>
                <a:uLnTx/>
                <a:uFillTx/>
                <a:latin typeface="Times New Roman"/>
                <a:cs typeface="Times New Roman"/>
              </a:rPr>
              <a:t>μ</a:t>
            </a:r>
            <a:r>
              <a:rPr kumimoji="0" lang="en-US" sz="3200" b="0" i="0" u="none" strike="noStrike" kern="1200" cap="none" spc="0" normalizeH="0" noProof="0" dirty="0" smtClean="0">
                <a:ln>
                  <a:noFill/>
                </a:ln>
                <a:effectLst/>
                <a:uLnTx/>
                <a:uFillTx/>
                <a:latin typeface="Times New Roman"/>
                <a:cs typeface="Times New Roman"/>
              </a:rPr>
              <a:t>=16;  H</a:t>
            </a:r>
            <a:r>
              <a:rPr kumimoji="0" lang="en-US" sz="3200" b="0" i="0" u="none" strike="noStrike" kern="1200" cap="none" spc="0" normalizeH="0" baseline="-25000" noProof="0" dirty="0" smtClean="0">
                <a:ln>
                  <a:noFill/>
                </a:ln>
                <a:effectLst/>
                <a:uLnTx/>
                <a:uFillTx/>
                <a:latin typeface="Times New Roman"/>
                <a:cs typeface="Times New Roman"/>
              </a:rPr>
              <a:t>1</a:t>
            </a:r>
            <a:r>
              <a:rPr kumimoji="0" lang="en-US" sz="3200" b="0" i="0" u="none" strike="noStrike" kern="1200" cap="none" spc="0" normalizeH="0" noProof="0" dirty="0" smtClean="0">
                <a:ln>
                  <a:noFill/>
                </a:ln>
                <a:effectLst/>
                <a:uLnTx/>
                <a:uFillTx/>
                <a:latin typeface="Times New Roman"/>
                <a:cs typeface="Times New Roman"/>
              </a:rPr>
              <a:t> : </a:t>
            </a:r>
            <a:r>
              <a:rPr lang="el-GR" sz="3200" dirty="0" smtClean="0">
                <a:latin typeface="Times New Roman"/>
                <a:cs typeface="Times New Roman"/>
              </a:rPr>
              <a:t>μ</a:t>
            </a:r>
            <a:r>
              <a:rPr lang="en-US" sz="3200" dirty="0" smtClean="0">
                <a:latin typeface="Times New Roman"/>
                <a:cs typeface="Times New Roman"/>
              </a:rPr>
              <a:t>≠16</a:t>
            </a:r>
          </a:p>
          <a:p>
            <a:pPr lvl="0">
              <a:spcBef>
                <a:spcPct val="20000"/>
              </a:spcBef>
              <a:buClr>
                <a:schemeClr val="accent3"/>
              </a:buClr>
              <a:buSzPct val="95000"/>
            </a:pPr>
            <a:r>
              <a:rPr kumimoji="0" lang="en-US" sz="3200" b="0" i="0" u="none" strike="noStrike" kern="1200" cap="none" spc="0" normalizeH="0" baseline="0" noProof="0" dirty="0" smtClean="0">
                <a:ln>
                  <a:noFill/>
                </a:ln>
                <a:solidFill>
                  <a:srgbClr val="0000FF"/>
                </a:solidFill>
                <a:effectLst/>
                <a:uLnTx/>
                <a:uFillTx/>
                <a:latin typeface="Times New Roman"/>
                <a:cs typeface="Times New Roman"/>
              </a:rPr>
              <a:t>Step 2 </a:t>
            </a:r>
            <a:r>
              <a:rPr kumimoji="0" lang="en-US" sz="3200" b="0" i="0" u="none" strike="noStrike" kern="1200" cap="none" spc="0" normalizeH="0" baseline="0" noProof="0" dirty="0" smtClean="0">
                <a:ln>
                  <a:noFill/>
                </a:ln>
                <a:effectLst/>
                <a:uLnTx/>
                <a:uFillTx/>
                <a:latin typeface="Times New Roman"/>
                <a:cs typeface="Times New Roman"/>
              </a:rPr>
              <a:t>State</a:t>
            </a:r>
            <a:r>
              <a:rPr kumimoji="0" lang="en-US" sz="3200" b="0" i="0" u="none" strike="noStrike" kern="1200" cap="none" spc="0" normalizeH="0" noProof="0" dirty="0" smtClean="0">
                <a:ln>
                  <a:noFill/>
                </a:ln>
                <a:effectLst/>
                <a:uLnTx/>
                <a:uFillTx/>
                <a:latin typeface="Times New Roman"/>
                <a:cs typeface="Times New Roman"/>
              </a:rPr>
              <a:t> the decision rule:</a:t>
            </a:r>
          </a:p>
          <a:p>
            <a:pPr lvl="0">
              <a:spcBef>
                <a:spcPct val="20000"/>
              </a:spcBef>
              <a:buClr>
                <a:schemeClr val="accent3"/>
              </a:buClr>
              <a:buSzPct val="95000"/>
            </a:pPr>
            <a:r>
              <a:rPr lang="en-US" sz="3200" baseline="0" dirty="0" smtClean="0">
                <a:latin typeface="Times New Roman"/>
                <a:cs typeface="Times New Roman"/>
              </a:rPr>
              <a:t>		H</a:t>
            </a:r>
            <a:r>
              <a:rPr lang="en-US" sz="3200" baseline="-25000" dirty="0" smtClean="0">
                <a:latin typeface="Times New Roman"/>
                <a:cs typeface="Times New Roman"/>
              </a:rPr>
              <a:t>0</a:t>
            </a:r>
            <a:r>
              <a:rPr lang="en-US" sz="3200" dirty="0" smtClean="0">
                <a:latin typeface="Times New Roman"/>
                <a:cs typeface="Times New Roman"/>
              </a:rPr>
              <a:t> is rejected if z &lt; -1.96 or z&gt;1.96</a:t>
            </a:r>
          </a:p>
          <a:p>
            <a:pPr lvl="0">
              <a:spcBef>
                <a:spcPct val="20000"/>
              </a:spcBef>
              <a:buClr>
                <a:schemeClr val="accent3"/>
              </a:buClr>
              <a:buSzPct val="95000"/>
            </a:pPr>
            <a:r>
              <a:rPr kumimoji="0" lang="en-US" sz="3200" b="0" i="0" u="none" strike="noStrike" kern="1200" cap="none" spc="0" normalizeH="0" baseline="0" noProof="0" dirty="0" smtClean="0">
                <a:ln>
                  <a:noFill/>
                </a:ln>
                <a:solidFill>
                  <a:srgbClr val="0000FF"/>
                </a:solidFill>
                <a:effectLst/>
                <a:uLnTx/>
                <a:uFillTx/>
                <a:latin typeface="Times New Roman"/>
                <a:cs typeface="Times New Roman"/>
              </a:rPr>
              <a:t>Step 3 </a:t>
            </a:r>
            <a:r>
              <a:rPr kumimoji="0" lang="en-US" sz="3200" b="0" i="0" u="none" strike="noStrike" kern="1200" cap="none" spc="0" normalizeH="0" baseline="0" noProof="0" dirty="0" smtClean="0">
                <a:ln>
                  <a:noFill/>
                </a:ln>
                <a:effectLst/>
                <a:uLnTx/>
                <a:uFillTx/>
                <a:latin typeface="Times New Roman"/>
                <a:cs typeface="Times New Roman"/>
              </a:rPr>
              <a:t>Compute</a:t>
            </a:r>
            <a:r>
              <a:rPr kumimoji="0" lang="en-US" sz="3200" b="0" i="0" u="none" strike="noStrike" kern="1200" cap="none" spc="0" normalizeH="0" noProof="0" dirty="0" smtClean="0">
                <a:ln>
                  <a:noFill/>
                </a:ln>
                <a:effectLst/>
                <a:uLnTx/>
                <a:uFillTx/>
                <a:latin typeface="Times New Roman"/>
                <a:cs typeface="Times New Roman"/>
              </a:rPr>
              <a:t> the value of test Statistics</a:t>
            </a:r>
          </a:p>
          <a:p>
            <a:pPr lvl="0">
              <a:spcBef>
                <a:spcPct val="20000"/>
              </a:spcBef>
              <a:buClr>
                <a:schemeClr val="accent3"/>
              </a:buClr>
              <a:buSzPct val="95000"/>
            </a:pPr>
            <a:endParaRPr lang="en-US" sz="3200" baseline="0" dirty="0" smtClean="0">
              <a:solidFill>
                <a:srgbClr val="0000FF"/>
              </a:solidFill>
              <a:latin typeface="Times New Roman"/>
              <a:cs typeface="Times New Roman"/>
            </a:endParaRPr>
          </a:p>
          <a:p>
            <a:pPr lvl="0">
              <a:spcBef>
                <a:spcPct val="20000"/>
              </a:spcBef>
              <a:buClr>
                <a:schemeClr val="accent3"/>
              </a:buClr>
              <a:buSzPct val="95000"/>
            </a:pPr>
            <a:r>
              <a:rPr kumimoji="0" lang="en-US" sz="3200" b="0" i="0" u="none" strike="noStrike" kern="1200" cap="none" spc="0" normalizeH="0" noProof="0" dirty="0" smtClean="0">
                <a:ln>
                  <a:noFill/>
                </a:ln>
                <a:solidFill>
                  <a:srgbClr val="0000FF"/>
                </a:solidFill>
                <a:effectLst/>
                <a:uLnTx/>
                <a:uFillTx/>
                <a:latin typeface="Times New Roman"/>
                <a:cs typeface="Times New Roman"/>
              </a:rPr>
              <a:t>Step 4 </a:t>
            </a:r>
            <a:r>
              <a:rPr kumimoji="0" lang="en-US" sz="3200" b="0" i="0" u="none" strike="noStrike" kern="1200" cap="none" spc="0" normalizeH="0" noProof="0" dirty="0" smtClean="0">
                <a:ln>
                  <a:noFill/>
                </a:ln>
                <a:effectLst/>
                <a:uLnTx/>
                <a:uFillTx/>
                <a:latin typeface="Times New Roman"/>
                <a:cs typeface="Times New Roman"/>
              </a:rPr>
              <a:t>Decision on H</a:t>
            </a:r>
            <a:r>
              <a:rPr lang="en-US" sz="3200" baseline="-25000" dirty="0" smtClean="0">
                <a:latin typeface="Times New Roman"/>
                <a:cs typeface="Times New Roman"/>
              </a:rPr>
              <a:t>0</a:t>
            </a:r>
            <a:r>
              <a:rPr lang="en-US" sz="3200" dirty="0" smtClean="0">
                <a:latin typeface="Times New Roman"/>
                <a:cs typeface="Times New Roman"/>
              </a:rPr>
              <a:t>: H</a:t>
            </a:r>
            <a:r>
              <a:rPr lang="en-US" sz="3200" baseline="-25000" dirty="0" smtClean="0">
                <a:latin typeface="Times New Roman"/>
                <a:cs typeface="Times New Roman"/>
              </a:rPr>
              <a:t>0</a:t>
            </a:r>
            <a:r>
              <a:rPr lang="en-US" sz="3200" dirty="0" smtClean="0">
                <a:latin typeface="Times New Roman"/>
                <a:cs typeface="Times New Roman"/>
              </a:rPr>
              <a:t> is not rejected because 1.44 is less than the critical value of 1.96      </a:t>
            </a:r>
          </a:p>
          <a:p>
            <a:pPr lvl="0">
              <a:spcBef>
                <a:spcPct val="20000"/>
              </a:spcBef>
              <a:buClr>
                <a:schemeClr val="accent3"/>
              </a:buClr>
              <a:buSzPct val="95000"/>
            </a:pPr>
            <a:endParaRPr lang="en-US" sz="3200" dirty="0">
              <a:latin typeface="Times New Roman"/>
              <a:cs typeface="Times New Roman"/>
            </a:endParaRPr>
          </a:p>
        </p:txBody>
      </p:sp>
      <p:graphicFrame>
        <p:nvGraphicFramePr>
          <p:cNvPr id="6146" name="Object 2"/>
          <p:cNvGraphicFramePr>
            <a:graphicFrameLocks/>
          </p:cNvGraphicFramePr>
          <p:nvPr/>
        </p:nvGraphicFramePr>
        <p:xfrm>
          <a:off x="2000250" y="4343400"/>
          <a:ext cx="4910138" cy="649288"/>
        </p:xfrm>
        <a:graphic>
          <a:graphicData uri="http://schemas.openxmlformats.org/presentationml/2006/ole">
            <p:oleObj spid="_x0000_s6146" name="Equation" r:id="rId4" imgW="2095200" imgH="24120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 y="106680"/>
            <a:ext cx="9144000" cy="1143000"/>
          </a:xfrm>
          <a:effectLst>
            <a:outerShdw blurRad="50800" dist="38100" dir="10800000" algn="r" rotWithShape="0">
              <a:prstClr val="black">
                <a:alpha val="40000"/>
              </a:prstClr>
            </a:outerShdw>
          </a:effectLst>
        </p:spPr>
        <p:txBody>
          <a:bodyPr>
            <a:normAutofit/>
          </a:bodyPr>
          <a:lstStyle/>
          <a:p>
            <a:pPr algn="ctr"/>
            <a:r>
              <a:rPr lang="en-US" sz="4400" dirty="0" smtClean="0">
                <a:solidFill>
                  <a:srgbClr val="FF0000"/>
                </a:solidFill>
                <a:latin typeface="Times New Roman" pitchFamily="18" charset="0"/>
                <a:cs typeface="Times New Roman" pitchFamily="18" charset="0"/>
              </a:rPr>
              <a:t>p-Value in Hypothesis Testing</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Rectangle 1027"/>
          <p:cNvSpPr txBox="1">
            <a:spLocks noChangeArrowheads="1"/>
          </p:cNvSpPr>
          <p:nvPr/>
        </p:nvSpPr>
        <p:spPr>
          <a:xfrm>
            <a:off x="228600" y="1371600"/>
            <a:ext cx="8915400" cy="4495800"/>
          </a:xfrm>
          <a:prstGeom prst="rect">
            <a:avLst/>
          </a:prstGeom>
          <a:noFill/>
          <a:ln/>
        </p:spPr>
        <p:txBody>
          <a:bodyPr vert="horz" lIns="92075" tIns="46038" rIns="92075" bIns="46038">
            <a:noAutofit/>
          </a:bodyPr>
          <a:lstStyle/>
          <a:p>
            <a:pPr marL="396875" lvl="0" indent="-396875">
              <a:spcBef>
                <a:spcPct val="20000"/>
              </a:spcBef>
              <a:buClr>
                <a:schemeClr val="accent3"/>
              </a:buClr>
              <a:buSzPct val="95000"/>
              <a:buFont typeface="Courier New" pitchFamily="49" charset="0"/>
              <a:buChar char="o"/>
            </a:pPr>
            <a:r>
              <a:rPr lang="en-US" sz="3200" dirty="0" smtClean="0">
                <a:solidFill>
                  <a:srgbClr val="0000FF"/>
                </a:solidFill>
                <a:latin typeface="Times New Roman"/>
                <a:cs typeface="Times New Roman"/>
              </a:rPr>
              <a:t>p-value: </a:t>
            </a:r>
            <a:r>
              <a:rPr lang="en-US" sz="3200" dirty="0" smtClean="0">
                <a:latin typeface="Times New Roman"/>
                <a:cs typeface="Times New Roman"/>
              </a:rPr>
              <a:t>the probability, assuming that the null hypothesis is true, of getting a value of the test statistic at least as extreme as the computed value for the test.</a:t>
            </a:r>
          </a:p>
          <a:p>
            <a:pPr marL="396875" indent="-396875">
              <a:spcBef>
                <a:spcPct val="20000"/>
              </a:spcBef>
              <a:buClr>
                <a:schemeClr val="accent3"/>
              </a:buClr>
              <a:buSzPct val="95000"/>
              <a:buFont typeface="Courier New" pitchFamily="49" charset="0"/>
              <a:buChar char="o"/>
            </a:pPr>
            <a:r>
              <a:rPr lang="en-US" sz="3200" dirty="0" smtClean="0">
                <a:latin typeface="Times New Roman"/>
                <a:cs typeface="Times New Roman"/>
              </a:rPr>
              <a:t>If the p-value is smaller than the significance level, H</a:t>
            </a:r>
            <a:r>
              <a:rPr lang="en-US" sz="3200" baseline="-25000" dirty="0" smtClean="0">
                <a:latin typeface="Times New Roman"/>
                <a:cs typeface="Times New Roman"/>
              </a:rPr>
              <a:t>0</a:t>
            </a:r>
            <a:r>
              <a:rPr lang="en-US" sz="3200" dirty="0" smtClean="0">
                <a:latin typeface="Times New Roman"/>
                <a:cs typeface="Times New Roman"/>
              </a:rPr>
              <a:t> is rejected.</a:t>
            </a:r>
          </a:p>
          <a:p>
            <a:pPr marL="396875" indent="-396875">
              <a:spcBef>
                <a:spcPct val="20000"/>
              </a:spcBef>
              <a:buClr>
                <a:schemeClr val="accent3"/>
              </a:buClr>
              <a:buSzPct val="95000"/>
              <a:buFont typeface="Courier New" pitchFamily="49" charset="0"/>
              <a:buChar char="o"/>
            </a:pPr>
            <a:r>
              <a:rPr lang="en-US" sz="3200" dirty="0" smtClean="0">
                <a:latin typeface="Times New Roman"/>
                <a:cs typeface="Times New Roman"/>
              </a:rPr>
              <a:t>If the p-value is larger than the significance level, H</a:t>
            </a:r>
            <a:r>
              <a:rPr lang="en-US" sz="3200" baseline="-25000" dirty="0" smtClean="0">
                <a:latin typeface="Times New Roman"/>
                <a:cs typeface="Times New Roman"/>
              </a:rPr>
              <a:t>0</a:t>
            </a:r>
            <a:r>
              <a:rPr lang="en-US" sz="3200" dirty="0" smtClean="0">
                <a:latin typeface="Times New Roman"/>
                <a:cs typeface="Times New Roman"/>
              </a:rPr>
              <a:t> is not rejected.</a:t>
            </a:r>
          </a:p>
          <a:p>
            <a:pPr marL="396875" lvl="0" indent="-396875">
              <a:spcBef>
                <a:spcPct val="20000"/>
              </a:spcBef>
              <a:buClr>
                <a:schemeClr val="accent3"/>
              </a:buClr>
              <a:buSzPct val="95000"/>
              <a:buFont typeface="Courier New" pitchFamily="49" charset="0"/>
              <a:buChar char="o"/>
            </a:pPr>
            <a:endParaRPr lang="en-US" sz="3200" dirty="0" smtClean="0">
              <a:latin typeface="Times New Roman"/>
              <a:cs typeface="Times New Roman"/>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 y="106680"/>
            <a:ext cx="9144000" cy="1143000"/>
          </a:xfrm>
          <a:effectLst>
            <a:outerShdw blurRad="50800" dist="38100" dir="10800000" algn="r" rotWithShape="0">
              <a:prstClr val="black">
                <a:alpha val="40000"/>
              </a:prstClr>
            </a:outerShdw>
          </a:effectLst>
        </p:spPr>
        <p:txBody>
          <a:bodyPr>
            <a:normAutofit/>
          </a:bodyPr>
          <a:lstStyle/>
          <a:p>
            <a:pPr algn="ctr"/>
            <a:r>
              <a:rPr lang="en-US" sz="4400" dirty="0" smtClean="0">
                <a:solidFill>
                  <a:srgbClr val="FF0000"/>
                </a:solidFill>
                <a:latin typeface="Times New Roman" pitchFamily="18" charset="0"/>
                <a:cs typeface="Times New Roman" pitchFamily="18" charset="0"/>
              </a:rPr>
              <a:t>p-Value in Hypothesis Testing</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Rectangle 1027"/>
          <p:cNvSpPr txBox="1">
            <a:spLocks noChangeArrowheads="1"/>
          </p:cNvSpPr>
          <p:nvPr/>
        </p:nvSpPr>
        <p:spPr>
          <a:xfrm>
            <a:off x="228600" y="1371600"/>
            <a:ext cx="8915400" cy="5029200"/>
          </a:xfrm>
          <a:prstGeom prst="rect">
            <a:avLst/>
          </a:prstGeom>
          <a:noFill/>
          <a:ln/>
        </p:spPr>
        <p:txBody>
          <a:bodyPr vert="horz" lIns="92075" tIns="46038" rIns="92075" bIns="46038">
            <a:noAutofit/>
          </a:bodyPr>
          <a:lstStyle/>
          <a:p>
            <a:pPr marL="396875" lvl="0" indent="-396875">
              <a:spcBef>
                <a:spcPct val="20000"/>
              </a:spcBef>
              <a:buClr>
                <a:schemeClr val="accent3"/>
              </a:buClr>
              <a:buSzPct val="95000"/>
              <a:buFont typeface="Courier New" pitchFamily="49" charset="0"/>
              <a:buChar char="o"/>
            </a:pPr>
            <a:r>
              <a:rPr lang="en-US" sz="3200" dirty="0" smtClean="0">
                <a:latin typeface="Times New Roman"/>
                <a:cs typeface="Times New Roman"/>
              </a:rPr>
              <a:t>The p-value for a given test depends on three factors:</a:t>
            </a:r>
          </a:p>
          <a:p>
            <a:pPr marL="971550" lvl="1" indent="-514350">
              <a:spcBef>
                <a:spcPct val="20000"/>
              </a:spcBef>
              <a:buClr>
                <a:srgbClr val="FF0000"/>
              </a:buClr>
              <a:buSzPct val="95000"/>
              <a:buFont typeface="+mj-lt"/>
              <a:buAutoNum type="arabicParenR"/>
            </a:pPr>
            <a:r>
              <a:rPr lang="en-US" sz="3200" dirty="0" smtClean="0">
                <a:latin typeface="Times New Roman"/>
                <a:cs typeface="Times New Roman"/>
              </a:rPr>
              <a:t>whether  the alternate hypothesis is one-tailed or two tailed.</a:t>
            </a:r>
          </a:p>
          <a:p>
            <a:pPr marL="971550" lvl="1" indent="-514350">
              <a:spcBef>
                <a:spcPct val="20000"/>
              </a:spcBef>
              <a:buClr>
                <a:srgbClr val="FF0000"/>
              </a:buClr>
              <a:buSzPct val="95000"/>
              <a:buFont typeface="+mj-lt"/>
              <a:buAutoNum type="arabicParenR"/>
            </a:pPr>
            <a:r>
              <a:rPr lang="en-US" sz="3200" dirty="0" smtClean="0">
                <a:latin typeface="Times New Roman"/>
                <a:cs typeface="Times New Roman"/>
              </a:rPr>
              <a:t>the particular test statistic that is used.</a:t>
            </a:r>
          </a:p>
          <a:p>
            <a:pPr marL="971550" lvl="1" indent="-514350">
              <a:spcBef>
                <a:spcPct val="20000"/>
              </a:spcBef>
              <a:buClr>
                <a:srgbClr val="FF0000"/>
              </a:buClr>
              <a:buSzPct val="95000"/>
              <a:buFont typeface="+mj-lt"/>
              <a:buAutoNum type="arabicParenR"/>
            </a:pPr>
            <a:r>
              <a:rPr lang="en-US" sz="3200" dirty="0" smtClean="0">
                <a:latin typeface="Times New Roman"/>
                <a:cs typeface="Times New Roman"/>
              </a:rPr>
              <a:t>the computed value of the test statistic.</a:t>
            </a:r>
          </a:p>
          <a:p>
            <a:pPr lvl="1">
              <a:spcBef>
                <a:spcPct val="20000"/>
              </a:spcBef>
              <a:buClr>
                <a:srgbClr val="FF0000"/>
              </a:buClr>
              <a:buSzPct val="95000"/>
            </a:pPr>
            <a:r>
              <a:rPr lang="en-US" sz="3200" dirty="0" smtClean="0">
                <a:latin typeface="Times New Roman"/>
                <a:cs typeface="Times New Roman"/>
              </a:rPr>
              <a:t>For example, if </a:t>
            </a:r>
            <a:r>
              <a:rPr lang="el-GR" sz="3200" dirty="0" smtClean="0">
                <a:latin typeface="Times New Roman"/>
                <a:cs typeface="Times New Roman"/>
              </a:rPr>
              <a:t>α</a:t>
            </a:r>
            <a:r>
              <a:rPr lang="en-US" sz="3200" dirty="0" smtClean="0">
                <a:latin typeface="Times New Roman"/>
                <a:cs typeface="Times New Roman"/>
              </a:rPr>
              <a:t>=0.05 and the p-value is 0.0025, H</a:t>
            </a:r>
            <a:r>
              <a:rPr lang="en-US" sz="3200" baseline="-25000" dirty="0" smtClean="0">
                <a:latin typeface="Times New Roman"/>
                <a:cs typeface="Times New Roman"/>
              </a:rPr>
              <a:t>0</a:t>
            </a:r>
            <a:r>
              <a:rPr lang="en-US" sz="3200" dirty="0" smtClean="0">
                <a:latin typeface="Times New Roman"/>
                <a:cs typeface="Times New Roman"/>
              </a:rPr>
              <a:t> is rejected and there is only a 0.0025 likelihood that H</a:t>
            </a:r>
            <a:r>
              <a:rPr lang="en-US" sz="3200" baseline="-25000" dirty="0" smtClean="0">
                <a:latin typeface="Times New Roman"/>
                <a:cs typeface="Times New Roman"/>
              </a:rPr>
              <a:t>0 </a:t>
            </a:r>
            <a:r>
              <a:rPr lang="en-US" sz="3200" dirty="0" smtClean="0">
                <a:latin typeface="Times New Roman"/>
                <a:cs typeface="Times New Roman"/>
              </a:rPr>
              <a:t>is true.</a:t>
            </a:r>
            <a:r>
              <a:rPr lang="en-US" sz="3200" baseline="-25000" dirty="0" smtClean="0">
                <a:latin typeface="Times New Roman"/>
                <a:cs typeface="Times New Roman"/>
              </a:rPr>
              <a:t>  </a:t>
            </a:r>
            <a:endParaRPr lang="en-US" sz="3200" dirty="0" smtClean="0">
              <a:latin typeface="Times New Roman"/>
              <a:cs typeface="Times New Roman"/>
            </a:endParaRPr>
          </a:p>
          <a:p>
            <a:pPr marL="971550" lvl="1" indent="-514350">
              <a:spcBef>
                <a:spcPct val="20000"/>
              </a:spcBef>
              <a:buClr>
                <a:srgbClr val="FF0000"/>
              </a:buClr>
              <a:buSzPct val="95000"/>
              <a:buFont typeface="+mj-lt"/>
              <a:buAutoNum type="arabicParenR"/>
            </a:pPr>
            <a:endParaRPr lang="en-US" sz="3200" dirty="0" smtClean="0">
              <a:latin typeface="Times New Roman"/>
              <a:cs typeface="Times New Roman"/>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 y="106680"/>
            <a:ext cx="9144000" cy="1143000"/>
          </a:xfrm>
          <a:effectLst>
            <a:outerShdw blurRad="50800" dist="38100" dir="10800000" algn="r" rotWithShape="0">
              <a:prstClr val="black">
                <a:alpha val="40000"/>
              </a:prstClr>
            </a:outerShdw>
          </a:effectLst>
        </p:spPr>
        <p:txBody>
          <a:bodyPr>
            <a:normAutofit/>
          </a:bodyPr>
          <a:lstStyle/>
          <a:p>
            <a:pPr algn="ctr"/>
            <a:r>
              <a:rPr lang="en-US" sz="4400" dirty="0" smtClean="0">
                <a:solidFill>
                  <a:srgbClr val="FF0000"/>
                </a:solidFill>
                <a:latin typeface="Times New Roman" pitchFamily="18" charset="0"/>
                <a:cs typeface="Times New Roman" pitchFamily="18" charset="0"/>
              </a:rPr>
              <a:t>Computation of the p-value</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Rectangle 1027"/>
          <p:cNvSpPr txBox="1">
            <a:spLocks noChangeArrowheads="1"/>
          </p:cNvSpPr>
          <p:nvPr/>
        </p:nvSpPr>
        <p:spPr>
          <a:xfrm>
            <a:off x="457200" y="1371600"/>
            <a:ext cx="8382000" cy="4495800"/>
          </a:xfrm>
          <a:prstGeom prst="rect">
            <a:avLst/>
          </a:prstGeom>
          <a:noFill/>
          <a:ln/>
        </p:spPr>
        <p:txBody>
          <a:bodyPr vert="horz" lIns="92075" tIns="46038" rIns="92075" bIns="46038">
            <a:noAutofit/>
          </a:bodyPr>
          <a:lstStyle/>
          <a:p>
            <a:pPr marL="396875" indent="-396875">
              <a:buClr>
                <a:srgbClr val="0000FF"/>
              </a:buClr>
              <a:buFont typeface="Courier New" pitchFamily="49" charset="0"/>
              <a:buChar char="o"/>
            </a:pPr>
            <a:r>
              <a:rPr lang="en-US" sz="3200" dirty="0" smtClean="0">
                <a:latin typeface="Times New Roman"/>
                <a:cs typeface="Times New Roman"/>
              </a:rPr>
              <a:t>One-Tailed Test: p-Value = P(z ≥ absolute value of the computed test statistic value)</a:t>
            </a:r>
          </a:p>
          <a:p>
            <a:pPr marL="396875" indent="-396875">
              <a:buClr>
                <a:srgbClr val="0000FF"/>
              </a:buClr>
              <a:buFont typeface="Courier New" pitchFamily="49" charset="0"/>
              <a:buChar char="o"/>
            </a:pPr>
            <a:r>
              <a:rPr lang="en-US" sz="3200" dirty="0" smtClean="0">
                <a:latin typeface="Times New Roman"/>
                <a:cs typeface="Times New Roman"/>
              </a:rPr>
              <a:t>Two-Tailed Test: p-Value = 2P(z ≥ absolute value of the computed test statistic value)</a:t>
            </a:r>
          </a:p>
          <a:p>
            <a:pPr marL="396875" indent="-396875">
              <a:buClr>
                <a:srgbClr val="0000FF"/>
              </a:buClr>
              <a:buFont typeface="Courier New" pitchFamily="49" charset="0"/>
              <a:buChar char="o"/>
            </a:pPr>
            <a:r>
              <a:rPr lang="en-US" sz="3200" dirty="0" smtClean="0">
                <a:latin typeface="Times New Roman" pitchFamily="18" charset="0"/>
                <a:cs typeface="Times New Roman" pitchFamily="18" charset="0"/>
              </a:rPr>
              <a:t>From </a:t>
            </a:r>
            <a:r>
              <a:rPr lang="en-US" sz="3200" dirty="0" smtClean="0">
                <a:solidFill>
                  <a:srgbClr val="FF3101"/>
                </a:solidFill>
                <a:latin typeface="Times New Roman" pitchFamily="18" charset="0"/>
                <a:cs typeface="Times New Roman" pitchFamily="18" charset="0"/>
              </a:rPr>
              <a:t>EXAMPLE 1</a:t>
            </a:r>
            <a:r>
              <a:rPr lang="en-US" sz="3200" dirty="0" smtClean="0">
                <a:latin typeface="Times New Roman" pitchFamily="18" charset="0"/>
                <a:cs typeface="Times New Roman" pitchFamily="18" charset="0"/>
              </a:rPr>
              <a:t>, z = 1.44, and since it was a two-tailed test, then </a:t>
            </a:r>
          </a:p>
          <a:p>
            <a:pPr marL="396875" indent="-396875" algn="ctr">
              <a:buClr>
                <a:srgbClr val="0000FF"/>
              </a:buClr>
            </a:pPr>
            <a:r>
              <a:rPr lang="en-US" sz="3200" dirty="0" smtClean="0">
                <a:latin typeface="Times New Roman" pitchFamily="18" charset="0"/>
                <a:cs typeface="Times New Roman" pitchFamily="18" charset="0"/>
              </a:rPr>
              <a:t>p-Value = 2P (z </a:t>
            </a:r>
            <a:r>
              <a:rPr lang="en-US" sz="3200" dirty="0" smtClean="0">
                <a:latin typeface="Times New Roman"/>
                <a:cs typeface="Times New Roman"/>
              </a:rPr>
              <a:t>≥ </a:t>
            </a:r>
            <a:r>
              <a:rPr lang="en-US" sz="3200" dirty="0" smtClean="0">
                <a:latin typeface="Times New Roman" pitchFamily="18" charset="0"/>
                <a:cs typeface="Times New Roman" pitchFamily="18" charset="0"/>
              </a:rPr>
              <a:t>1.44) </a:t>
            </a:r>
          </a:p>
          <a:p>
            <a:pPr marL="396875" indent="-396875" algn="ctr">
              <a:buClr>
                <a:srgbClr val="0000FF"/>
              </a:buClr>
            </a:pPr>
            <a:r>
              <a:rPr lang="en-US" sz="3200" dirty="0" smtClean="0">
                <a:latin typeface="Times New Roman" pitchFamily="18" charset="0"/>
                <a:cs typeface="Times New Roman" pitchFamily="18" charset="0"/>
              </a:rPr>
              <a:t>                               = 2(0.5-0.4251) = 0.1498.</a:t>
            </a:r>
          </a:p>
          <a:p>
            <a:pPr marL="396875" indent="-396875">
              <a:buClr>
                <a:srgbClr val="0000FF"/>
              </a:buClr>
            </a:pPr>
            <a:r>
              <a:rPr lang="en-US" sz="3200" dirty="0" smtClean="0">
                <a:latin typeface="Times New Roman" pitchFamily="18" charset="0"/>
                <a:cs typeface="Times New Roman" pitchFamily="18" charset="0"/>
              </a:rPr>
              <a:t>	Since 0.1498 &gt;  0.05, do not reject 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a:t>
            </a:r>
            <a:endParaRPr lang="en-US" sz="3200" baseline="-25000" dirty="0" smtClean="0">
              <a:latin typeface="Times New Roman" pitchFamily="18" charset="0"/>
              <a:cs typeface="Times New Roman" pitchFamily="18" charset="0"/>
            </a:endParaRPr>
          </a:p>
          <a:p>
            <a:pPr marL="396875" indent="-396875">
              <a:buClr>
                <a:srgbClr val="0000FF"/>
              </a:buClr>
              <a:buFont typeface="Courier New" pitchFamily="49" charset="0"/>
              <a:buChar char="o"/>
            </a:pPr>
            <a:endParaRPr lang="en-US" sz="3200" dirty="0" smtClean="0">
              <a:latin typeface="Times New Roman"/>
              <a:cs typeface="Times New Roman"/>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 y="106680"/>
            <a:ext cx="9144000" cy="2179320"/>
          </a:xfrm>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Testing for the Population Mean</a:t>
            </a:r>
            <a:br>
              <a:rPr lang="en-US" sz="4400" dirty="0" smtClean="0">
                <a:solidFill>
                  <a:srgbClr val="FF0000"/>
                </a:solidFill>
                <a:latin typeface="Times New Roman" pitchFamily="18" charset="0"/>
                <a:cs typeface="Times New Roman" pitchFamily="18" charset="0"/>
              </a:rPr>
            </a:br>
            <a:r>
              <a:rPr lang="en-US" sz="3200" dirty="0" smtClean="0">
                <a:solidFill>
                  <a:srgbClr val="0000FF"/>
                </a:solidFill>
                <a:latin typeface="Times New Roman" pitchFamily="18" charset="0"/>
                <a:cs typeface="Times New Roman" pitchFamily="18" charset="0"/>
              </a:rPr>
              <a:t>Large Sample, Population Standard Deviation Unknown</a:t>
            </a:r>
            <a:r>
              <a:rPr lang="en-US" sz="4400" dirty="0" smtClean="0">
                <a:solidFill>
                  <a:srgbClr val="FF0000"/>
                </a:solidFill>
                <a:latin typeface="Times New Roman" pitchFamily="18" charset="0"/>
                <a:cs typeface="Times New Roman" pitchFamily="18" charset="0"/>
              </a:rPr>
              <a:t/>
            </a:r>
            <a:br>
              <a:rPr lang="en-US" sz="4400" dirty="0" smtClean="0">
                <a:solidFill>
                  <a:srgbClr val="FF0000"/>
                </a:solidFill>
                <a:latin typeface="Times New Roman" pitchFamily="18" charset="0"/>
                <a:cs typeface="Times New Roman" pitchFamily="18" charset="0"/>
              </a:rPr>
            </a:b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Rectangle 1027"/>
          <p:cNvSpPr txBox="1">
            <a:spLocks noChangeArrowheads="1"/>
          </p:cNvSpPr>
          <p:nvPr/>
        </p:nvSpPr>
        <p:spPr>
          <a:xfrm>
            <a:off x="304800" y="1799303"/>
            <a:ext cx="8610600" cy="4495800"/>
          </a:xfrm>
          <a:prstGeom prst="rect">
            <a:avLst/>
          </a:prstGeom>
          <a:noFill/>
          <a:ln/>
        </p:spPr>
        <p:txBody>
          <a:bodyPr vert="horz" lIns="92075" tIns="46038" rIns="92075" bIns="46038">
            <a:noAutofit/>
          </a:bodyPr>
          <a:lstStyle/>
          <a:p>
            <a:pPr>
              <a:buClr>
                <a:srgbClr val="0000FF"/>
              </a:buClr>
            </a:pPr>
            <a:r>
              <a:rPr lang="en-US" sz="3200" dirty="0" smtClean="0">
                <a:latin typeface="Times New Roman"/>
                <a:cs typeface="Times New Roman"/>
              </a:rPr>
              <a:t>If </a:t>
            </a:r>
            <a:r>
              <a:rPr lang="el-GR" sz="3200" dirty="0" smtClean="0">
                <a:latin typeface="Times New Roman"/>
                <a:cs typeface="Times New Roman"/>
              </a:rPr>
              <a:t>σ</a:t>
            </a:r>
            <a:r>
              <a:rPr lang="en-US" sz="3200" dirty="0" smtClean="0">
                <a:latin typeface="Times New Roman"/>
                <a:cs typeface="Times New Roman"/>
              </a:rPr>
              <a:t> is not known, the sample standard deviation is substituted for the population standard deviation provided that the sample size is 30 or more.</a:t>
            </a:r>
          </a:p>
          <a:p>
            <a:pPr>
              <a:buClr>
                <a:srgbClr val="0000FF"/>
              </a:buClr>
            </a:pPr>
            <a:r>
              <a:rPr lang="en-US" sz="3200" dirty="0" smtClean="0">
                <a:latin typeface="Times New Roman"/>
                <a:cs typeface="Times New Roman"/>
              </a:rPr>
              <a:t>Under these conditions the test statistic is the standard normal distribution</a:t>
            </a:r>
          </a:p>
          <a:p>
            <a:pPr>
              <a:buClr>
                <a:srgbClr val="0000FF"/>
              </a:buClr>
            </a:pPr>
            <a:endParaRPr lang="en-US" sz="3200" dirty="0" smtClean="0">
              <a:latin typeface="Times New Roman"/>
              <a:cs typeface="Times New Roman"/>
            </a:endParaRPr>
          </a:p>
        </p:txBody>
      </p:sp>
      <p:graphicFrame>
        <p:nvGraphicFramePr>
          <p:cNvPr id="6" name="Object 5"/>
          <p:cNvGraphicFramePr>
            <a:graphicFrameLocks noChangeAspect="1"/>
          </p:cNvGraphicFramePr>
          <p:nvPr/>
        </p:nvGraphicFramePr>
        <p:xfrm>
          <a:off x="2514600" y="4267200"/>
          <a:ext cx="2438400" cy="1577788"/>
        </p:xfrm>
        <a:graphic>
          <a:graphicData uri="http://schemas.openxmlformats.org/presentationml/2006/ole">
            <p:oleObj spid="_x0000_s53250" name="Equation" r:id="rId4" imgW="647640" imgH="41904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 y="106680"/>
            <a:ext cx="9144000" cy="2103120"/>
          </a:xfrm>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Testing for the Population Mean</a:t>
            </a:r>
            <a:br>
              <a:rPr lang="en-US" sz="4400" dirty="0" smtClean="0">
                <a:solidFill>
                  <a:srgbClr val="FF0000"/>
                </a:solidFill>
                <a:latin typeface="Times New Roman" pitchFamily="18" charset="0"/>
                <a:cs typeface="Times New Roman" pitchFamily="18" charset="0"/>
              </a:rPr>
            </a:br>
            <a:r>
              <a:rPr lang="en-US" sz="3200" dirty="0" smtClean="0">
                <a:solidFill>
                  <a:srgbClr val="0000FF"/>
                </a:solidFill>
                <a:latin typeface="Times New Roman" pitchFamily="18" charset="0"/>
                <a:cs typeface="Times New Roman" pitchFamily="18" charset="0"/>
              </a:rPr>
              <a:t>Large Sample, Population Standard Deviation Unknown</a:t>
            </a:r>
            <a:r>
              <a:rPr lang="en-US" sz="4400" dirty="0" smtClean="0">
                <a:solidFill>
                  <a:srgbClr val="FF0000"/>
                </a:solidFill>
                <a:latin typeface="Times New Roman" pitchFamily="18" charset="0"/>
                <a:cs typeface="Times New Roman" pitchFamily="18" charset="0"/>
              </a:rPr>
              <a:t/>
            </a:r>
            <a:br>
              <a:rPr lang="en-US" sz="4400" dirty="0" smtClean="0">
                <a:solidFill>
                  <a:srgbClr val="FF0000"/>
                </a:solidFill>
                <a:latin typeface="Times New Roman" pitchFamily="18" charset="0"/>
                <a:cs typeface="Times New Roman" pitchFamily="18" charset="0"/>
              </a:rPr>
            </a:b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Rectangle 1027"/>
          <p:cNvSpPr txBox="1">
            <a:spLocks noChangeArrowheads="1"/>
          </p:cNvSpPr>
          <p:nvPr/>
        </p:nvSpPr>
        <p:spPr>
          <a:xfrm>
            <a:off x="457200" y="1600200"/>
            <a:ext cx="8610600" cy="5029200"/>
          </a:xfrm>
          <a:prstGeom prst="rect">
            <a:avLst/>
          </a:prstGeom>
          <a:noFill/>
          <a:ln/>
        </p:spPr>
        <p:txBody>
          <a:bodyPr vert="horz" lIns="92075" tIns="46038" rIns="92075" bIns="46038">
            <a:noAutofit/>
          </a:bodyPr>
          <a:lstStyle/>
          <a:p>
            <a:pPr>
              <a:buClr>
                <a:srgbClr val="0000FF"/>
              </a:buClr>
            </a:pPr>
            <a:r>
              <a:rPr lang="en-US" sz="3200" dirty="0" err="1" smtClean="0">
                <a:latin typeface="Times New Roman" pitchFamily="18" charset="0"/>
                <a:cs typeface="Times New Roman" pitchFamily="18" charset="0"/>
              </a:rPr>
              <a:t>Roder’s</a:t>
            </a:r>
            <a:r>
              <a:rPr lang="en-US" sz="3200" dirty="0" smtClean="0">
                <a:latin typeface="Times New Roman" pitchFamily="18" charset="0"/>
                <a:cs typeface="Times New Roman" pitchFamily="18" charset="0"/>
              </a:rPr>
              <a:t> Discount Store chain issues its own credit card.  Lisa, the credit manager, wants to find out if the mean monthly unpaid balance is more than $400.  The level of significance is set at 0.05.  A random check of 172 unpaid balances revealed the sample mean to be $407 and the sample standard deviation to be $38.  Should Lisa conclude that the population mean is greater than $400, or is it reasonable to assume that the difference of $7 ($407-$400) is due to chance?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 y="381000"/>
            <a:ext cx="9144000" cy="762000"/>
          </a:xfrm>
          <a:effectLst>
            <a:outerShdw blurRad="50800" dist="38100" dir="10800000" algn="r" rotWithShape="0">
              <a:prstClr val="black">
                <a:alpha val="40000"/>
              </a:prstClr>
            </a:outerShdw>
          </a:effectLst>
        </p:spPr>
        <p:txBody>
          <a:bodyPr>
            <a:normAutofit/>
          </a:bodyPr>
          <a:lstStyle/>
          <a:p>
            <a:pPr algn="ctr"/>
            <a:r>
              <a:rPr lang="en-US" sz="4400" dirty="0" smtClean="0">
                <a:solidFill>
                  <a:srgbClr val="FF0000"/>
                </a:solidFill>
                <a:latin typeface="Times New Roman" pitchFamily="18" charset="0"/>
                <a:cs typeface="Times New Roman" pitchFamily="18" charset="0"/>
              </a:rPr>
              <a:t>Example 2</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Rectangle 1027"/>
          <p:cNvSpPr txBox="1">
            <a:spLocks noChangeArrowheads="1"/>
          </p:cNvSpPr>
          <p:nvPr/>
        </p:nvSpPr>
        <p:spPr>
          <a:xfrm>
            <a:off x="304800" y="1219200"/>
            <a:ext cx="8686800" cy="4953000"/>
          </a:xfrm>
          <a:prstGeom prst="rect">
            <a:avLst/>
          </a:prstGeom>
          <a:noFill/>
          <a:ln/>
        </p:spPr>
        <p:txBody>
          <a:bodyPr vert="horz" lIns="92075" tIns="46038" rIns="92075" bIns="46038">
            <a:noAutofit/>
          </a:bodyPr>
          <a:lstStyle/>
          <a:p>
            <a:pPr>
              <a:buClr>
                <a:srgbClr val="0000FF"/>
              </a:buClr>
            </a:pPr>
            <a:r>
              <a:rPr lang="en-US" sz="3200" dirty="0" smtClean="0">
                <a:solidFill>
                  <a:srgbClr val="0000FF"/>
                </a:solidFill>
                <a:latin typeface="Times New Roman" pitchFamily="18" charset="0"/>
                <a:cs typeface="Times New Roman" pitchFamily="18" charset="0"/>
              </a:rPr>
              <a:t>Step 1 : </a:t>
            </a:r>
            <a:r>
              <a:rPr lang="en-US" sz="3200" dirty="0" smtClean="0">
                <a:latin typeface="Times New Roman" pitchFamily="18" charset="0"/>
                <a:cs typeface="Times New Roman" pitchFamily="18" charset="0"/>
              </a:rPr>
              <a:t>H</a:t>
            </a:r>
            <a:r>
              <a:rPr lang="en-US" sz="3200" baseline="-25000" dirty="0" smtClean="0">
                <a:latin typeface="Times New Roman" pitchFamily="18" charset="0"/>
                <a:cs typeface="Times New Roman" pitchFamily="18" charset="0"/>
              </a:rPr>
              <a:t>0 </a:t>
            </a:r>
            <a:r>
              <a:rPr lang="en-US" sz="3200" dirty="0" smtClean="0">
                <a:latin typeface="Times New Roman"/>
                <a:cs typeface="Times New Roman"/>
              </a:rPr>
              <a:t>≤ $400, </a:t>
            </a:r>
            <a:r>
              <a:rPr lang="en-US" sz="3200" dirty="0" smtClean="0">
                <a:latin typeface="Times New Roman" pitchFamily="18" charset="0"/>
                <a:cs typeface="Times New Roman" pitchFamily="18" charset="0"/>
              </a:rPr>
              <a:t>H</a:t>
            </a:r>
            <a:r>
              <a:rPr lang="en-US" sz="3200" baseline="-25000" dirty="0" smtClean="0">
                <a:latin typeface="Times New Roman" pitchFamily="18" charset="0"/>
                <a:cs typeface="Times New Roman" pitchFamily="18" charset="0"/>
              </a:rPr>
              <a:t>1 </a:t>
            </a:r>
            <a:r>
              <a:rPr lang="en-US" sz="3200" dirty="0" smtClean="0">
                <a:latin typeface="Times New Roman"/>
                <a:cs typeface="Times New Roman"/>
              </a:rPr>
              <a:t> &gt; $400</a:t>
            </a:r>
          </a:p>
          <a:p>
            <a:pPr>
              <a:buClr>
                <a:srgbClr val="0000FF"/>
              </a:buClr>
            </a:pPr>
            <a:r>
              <a:rPr lang="en-US" sz="3200" dirty="0" smtClean="0">
                <a:solidFill>
                  <a:srgbClr val="0000FF"/>
                </a:solidFill>
                <a:latin typeface="Times New Roman" pitchFamily="18" charset="0"/>
                <a:cs typeface="Times New Roman" pitchFamily="18" charset="0"/>
              </a:rPr>
              <a:t>Step 2 : </a:t>
            </a:r>
            <a:r>
              <a:rPr lang="en-US" sz="3200" dirty="0" smtClean="0">
                <a:latin typeface="Times New Roman" pitchFamily="18" charset="0"/>
                <a:cs typeface="Times New Roman" pitchFamily="18" charset="0"/>
              </a:rPr>
              <a:t>Based on level of significance of 0.05, we    </a:t>
            </a:r>
          </a:p>
          <a:p>
            <a:pPr>
              <a:buClr>
                <a:srgbClr val="0000FF"/>
              </a:buClr>
              <a:tabLst>
                <a:tab pos="1371600" algn="l"/>
              </a:tabLst>
            </a:pPr>
            <a:r>
              <a:rPr lang="en-US" sz="3200" dirty="0" smtClean="0">
                <a:latin typeface="Times New Roman" pitchFamily="18" charset="0"/>
                <a:cs typeface="Times New Roman" pitchFamily="18" charset="0"/>
              </a:rPr>
              <a:t>              reject 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 if z &gt; 1.645</a:t>
            </a:r>
          </a:p>
          <a:p>
            <a:pPr>
              <a:buClr>
                <a:srgbClr val="0000FF"/>
              </a:buClr>
              <a:tabLst>
                <a:tab pos="1371600" algn="l"/>
              </a:tabLst>
            </a:pPr>
            <a:r>
              <a:rPr lang="en-US" sz="3200" dirty="0" smtClean="0">
                <a:solidFill>
                  <a:srgbClr val="0000FF"/>
                </a:solidFill>
                <a:latin typeface="Times New Roman" pitchFamily="18" charset="0"/>
                <a:cs typeface="Times New Roman" pitchFamily="18" charset="0"/>
              </a:rPr>
              <a:t>Step 3 :	</a:t>
            </a:r>
            <a:r>
              <a:rPr lang="en-US" sz="3200" dirty="0" smtClean="0">
                <a:latin typeface="Times New Roman" pitchFamily="18" charset="0"/>
                <a:cs typeface="Times New Roman" pitchFamily="18" charset="0"/>
              </a:rPr>
              <a:t>test statistic</a:t>
            </a:r>
          </a:p>
          <a:p>
            <a:pPr>
              <a:buClr>
                <a:srgbClr val="0000FF"/>
              </a:buClr>
              <a:tabLst>
                <a:tab pos="1371600" algn="l"/>
              </a:tabLst>
            </a:pPr>
            <a:endParaRPr lang="en-US" sz="3200" dirty="0" smtClean="0">
              <a:solidFill>
                <a:srgbClr val="0000FF"/>
              </a:solidFill>
              <a:latin typeface="Times New Roman" pitchFamily="18" charset="0"/>
              <a:cs typeface="Times New Roman" pitchFamily="18" charset="0"/>
            </a:endParaRPr>
          </a:p>
          <a:p>
            <a:pPr>
              <a:buClr>
                <a:srgbClr val="0000FF"/>
              </a:buClr>
              <a:tabLst>
                <a:tab pos="1371600" algn="l"/>
              </a:tabLst>
            </a:pPr>
            <a:endParaRPr lang="en-US" sz="3200" dirty="0" smtClean="0">
              <a:solidFill>
                <a:srgbClr val="0000FF"/>
              </a:solidFill>
              <a:latin typeface="Times New Roman" pitchFamily="18" charset="0"/>
              <a:cs typeface="Times New Roman" pitchFamily="18" charset="0"/>
            </a:endParaRPr>
          </a:p>
          <a:p>
            <a:pPr marL="1371600" indent="-1371600">
              <a:buClr>
                <a:srgbClr val="0000FF"/>
              </a:buClr>
              <a:tabLst>
                <a:tab pos="1371600" algn="l"/>
              </a:tabLst>
            </a:pPr>
            <a:r>
              <a:rPr lang="en-US" sz="3200" dirty="0" smtClean="0">
                <a:solidFill>
                  <a:srgbClr val="0000FF"/>
                </a:solidFill>
                <a:latin typeface="Times New Roman" pitchFamily="18" charset="0"/>
                <a:cs typeface="Times New Roman" pitchFamily="18" charset="0"/>
              </a:rPr>
              <a:t>Step 4 :	</a:t>
            </a:r>
            <a:r>
              <a:rPr lang="en-US" sz="3200" dirty="0" smtClean="0">
                <a:latin typeface="Times New Roman" pitchFamily="18" charset="0"/>
                <a:cs typeface="Times New Roman" pitchFamily="18" charset="0"/>
              </a:rPr>
              <a:t>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 is rejected and H</a:t>
            </a:r>
            <a:r>
              <a:rPr lang="en-US" sz="3200" baseline="-25000" dirty="0" smtClean="0">
                <a:latin typeface="Times New Roman" pitchFamily="18" charset="0"/>
                <a:cs typeface="Times New Roman" pitchFamily="18" charset="0"/>
              </a:rPr>
              <a:t>1</a:t>
            </a:r>
            <a:r>
              <a:rPr lang="en-US" sz="3200" dirty="0" smtClean="0">
                <a:latin typeface="Times New Roman" pitchFamily="18" charset="0"/>
                <a:cs typeface="Times New Roman" pitchFamily="18" charset="0"/>
              </a:rPr>
              <a:t> is accepted. Lisa can conclude that the mean unpaid balance is greater than $400 and, hence, the difference of $7 is not due to chance.</a:t>
            </a:r>
          </a:p>
        </p:txBody>
      </p:sp>
      <p:graphicFrame>
        <p:nvGraphicFramePr>
          <p:cNvPr id="6" name="Object 5"/>
          <p:cNvGraphicFramePr>
            <a:graphicFrameLocks noChangeAspect="1"/>
          </p:cNvGraphicFramePr>
          <p:nvPr/>
        </p:nvGraphicFramePr>
        <p:xfrm>
          <a:off x="2362200" y="3200400"/>
          <a:ext cx="3567545" cy="1143000"/>
        </p:xfrm>
        <a:graphic>
          <a:graphicData uri="http://schemas.openxmlformats.org/presentationml/2006/ole">
            <p:oleObj spid="_x0000_s62466" name="Equation" r:id="rId4" imgW="1307880" imgH="41904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 y="609600"/>
            <a:ext cx="9144000" cy="990600"/>
          </a:xfrm>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Hypothesis Testing</a:t>
            </a:r>
            <a:br>
              <a:rPr lang="en-US" sz="4400" dirty="0" smtClean="0">
                <a:solidFill>
                  <a:srgbClr val="FF0000"/>
                </a:solidFill>
                <a:latin typeface="Times New Roman" pitchFamily="18" charset="0"/>
                <a:cs typeface="Times New Roman" pitchFamily="18" charset="0"/>
              </a:rPr>
            </a:br>
            <a:r>
              <a:rPr lang="en-US" sz="3200" dirty="0" smtClean="0">
                <a:solidFill>
                  <a:srgbClr val="0000FF"/>
                </a:solidFill>
                <a:latin typeface="Times New Roman" pitchFamily="18" charset="0"/>
                <a:cs typeface="Times New Roman" pitchFamily="18" charset="0"/>
              </a:rPr>
              <a:t>Two Population Means</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Rectangle 1027"/>
          <p:cNvSpPr txBox="1">
            <a:spLocks noChangeArrowheads="1"/>
          </p:cNvSpPr>
          <p:nvPr/>
        </p:nvSpPr>
        <p:spPr>
          <a:xfrm>
            <a:off x="381000" y="1676400"/>
            <a:ext cx="8610600" cy="3581400"/>
          </a:xfrm>
          <a:prstGeom prst="rect">
            <a:avLst/>
          </a:prstGeom>
          <a:noFill/>
          <a:ln/>
        </p:spPr>
        <p:txBody>
          <a:bodyPr vert="horz" lIns="92075" tIns="46038" rIns="92075" bIns="46038">
            <a:noAutofit/>
          </a:bodyPr>
          <a:lstStyle/>
          <a:p>
            <a:pPr>
              <a:buClr>
                <a:srgbClr val="0000FF"/>
              </a:buClr>
            </a:pPr>
            <a:r>
              <a:rPr lang="en-US" sz="3200" dirty="0" smtClean="0">
                <a:latin typeface="Times New Roman" pitchFamily="18" charset="0"/>
                <a:cs typeface="Times New Roman" pitchFamily="18" charset="0"/>
              </a:rPr>
              <a:t>This test is used to compare two population means, say, </a:t>
            </a:r>
            <a:r>
              <a:rPr lang="el-GR" sz="3200" dirty="0" smtClean="0">
                <a:latin typeface="Times New Roman"/>
                <a:cs typeface="Times New Roman"/>
              </a:rPr>
              <a:t>μ</a:t>
            </a:r>
            <a:r>
              <a:rPr lang="en-US" sz="3200" baseline="-25000" dirty="0" smtClean="0">
                <a:latin typeface="Times New Roman"/>
                <a:cs typeface="Times New Roman"/>
              </a:rPr>
              <a:t>1</a:t>
            </a:r>
            <a:r>
              <a:rPr lang="en-US" sz="3200" dirty="0" smtClean="0">
                <a:latin typeface="Times New Roman"/>
                <a:cs typeface="Times New Roman"/>
              </a:rPr>
              <a:t> and </a:t>
            </a:r>
            <a:r>
              <a:rPr lang="el-GR" sz="3200" dirty="0" smtClean="0">
                <a:latin typeface="Times New Roman"/>
                <a:cs typeface="Times New Roman"/>
              </a:rPr>
              <a:t>μ</a:t>
            </a:r>
            <a:r>
              <a:rPr lang="en-US" sz="3200" baseline="-25000" dirty="0" smtClean="0">
                <a:latin typeface="Times New Roman"/>
                <a:cs typeface="Times New Roman"/>
              </a:rPr>
              <a:t>2</a:t>
            </a:r>
            <a:r>
              <a:rPr lang="en-US" sz="3200" dirty="0" smtClean="0">
                <a:latin typeface="Times New Roman"/>
                <a:cs typeface="Times New Roman"/>
              </a:rPr>
              <a:t> . We conduct such a test because we want to find out whether there is no difference between </a:t>
            </a:r>
            <a:r>
              <a:rPr lang="el-GR" sz="3200" dirty="0" smtClean="0">
                <a:latin typeface="Times New Roman"/>
                <a:cs typeface="Times New Roman"/>
              </a:rPr>
              <a:t>μ</a:t>
            </a:r>
            <a:r>
              <a:rPr lang="en-US" sz="3200" baseline="-25000" dirty="0" smtClean="0">
                <a:latin typeface="Times New Roman"/>
                <a:cs typeface="Times New Roman"/>
              </a:rPr>
              <a:t>1</a:t>
            </a:r>
            <a:r>
              <a:rPr lang="en-US" sz="3200" dirty="0" smtClean="0">
                <a:latin typeface="Times New Roman"/>
                <a:cs typeface="Times New Roman"/>
              </a:rPr>
              <a:t> and </a:t>
            </a:r>
            <a:r>
              <a:rPr lang="el-GR" sz="3200" dirty="0" smtClean="0">
                <a:latin typeface="Times New Roman"/>
                <a:cs typeface="Times New Roman"/>
              </a:rPr>
              <a:t>μ</a:t>
            </a:r>
            <a:r>
              <a:rPr lang="en-US" sz="3200" baseline="-25000" dirty="0" smtClean="0">
                <a:latin typeface="Times New Roman"/>
                <a:cs typeface="Times New Roman"/>
              </a:rPr>
              <a:t>2</a:t>
            </a:r>
            <a:r>
              <a:rPr lang="en-US" sz="3200" dirty="0" smtClean="0">
                <a:latin typeface="Times New Roman"/>
                <a:cs typeface="Times New Roman"/>
              </a:rPr>
              <a:t> or not. The null and alternate  hypotheses state as follows</a:t>
            </a:r>
          </a:p>
          <a:p>
            <a:pPr>
              <a:buClr>
                <a:srgbClr val="0000FF"/>
              </a:buClr>
            </a:pPr>
            <a:r>
              <a:rPr lang="en-US" sz="3200" dirty="0" smtClean="0">
                <a:latin typeface="Times New Roman"/>
                <a:cs typeface="Times New Roman"/>
              </a:rPr>
              <a:t>		H</a:t>
            </a:r>
            <a:r>
              <a:rPr lang="en-US" sz="3200" baseline="-25000" dirty="0" smtClean="0">
                <a:latin typeface="Times New Roman"/>
                <a:cs typeface="Times New Roman"/>
              </a:rPr>
              <a:t>0</a:t>
            </a:r>
            <a:r>
              <a:rPr lang="en-US" sz="3200" dirty="0" smtClean="0">
                <a:latin typeface="Times New Roman"/>
                <a:cs typeface="Times New Roman"/>
              </a:rPr>
              <a:t>: </a:t>
            </a:r>
            <a:r>
              <a:rPr lang="el-GR" sz="3200" dirty="0" smtClean="0">
                <a:latin typeface="Times New Roman"/>
                <a:cs typeface="Times New Roman"/>
              </a:rPr>
              <a:t>μ</a:t>
            </a:r>
            <a:r>
              <a:rPr lang="en-US" sz="3200" baseline="-25000" dirty="0" smtClean="0">
                <a:latin typeface="Times New Roman"/>
                <a:cs typeface="Times New Roman"/>
              </a:rPr>
              <a:t>1</a:t>
            </a:r>
            <a:r>
              <a:rPr lang="en-US" sz="3200" dirty="0" smtClean="0">
                <a:latin typeface="Times New Roman"/>
                <a:cs typeface="Times New Roman"/>
              </a:rPr>
              <a:t> = </a:t>
            </a:r>
            <a:r>
              <a:rPr lang="el-GR" sz="3200" dirty="0" smtClean="0">
                <a:latin typeface="Times New Roman"/>
                <a:cs typeface="Times New Roman"/>
              </a:rPr>
              <a:t>μ</a:t>
            </a:r>
            <a:r>
              <a:rPr lang="en-US" sz="3200" baseline="-25000" dirty="0" smtClean="0">
                <a:latin typeface="Times New Roman"/>
                <a:cs typeface="Times New Roman"/>
              </a:rPr>
              <a:t>2</a:t>
            </a:r>
            <a:r>
              <a:rPr lang="en-US" sz="3200" dirty="0" smtClean="0">
                <a:latin typeface="Times New Roman"/>
                <a:cs typeface="Times New Roman"/>
              </a:rPr>
              <a:t> </a:t>
            </a:r>
          </a:p>
          <a:p>
            <a:pPr>
              <a:buClr>
                <a:srgbClr val="0000FF"/>
              </a:buClr>
            </a:pPr>
            <a:r>
              <a:rPr lang="en-US" sz="3200" dirty="0" smtClean="0">
                <a:latin typeface="Times New Roman"/>
                <a:cs typeface="Times New Roman"/>
              </a:rPr>
              <a:t>		H</a:t>
            </a:r>
            <a:r>
              <a:rPr lang="en-US" sz="3200" baseline="-25000" dirty="0" smtClean="0">
                <a:latin typeface="Times New Roman"/>
                <a:cs typeface="Times New Roman"/>
              </a:rPr>
              <a:t>1</a:t>
            </a:r>
            <a:r>
              <a:rPr lang="en-US" sz="3200" dirty="0" smtClean="0">
                <a:latin typeface="Times New Roman"/>
                <a:cs typeface="Times New Roman"/>
              </a:rPr>
              <a:t>: </a:t>
            </a:r>
            <a:r>
              <a:rPr lang="el-GR" sz="3200" dirty="0" smtClean="0">
                <a:latin typeface="Times New Roman"/>
                <a:cs typeface="Times New Roman"/>
              </a:rPr>
              <a:t>μ</a:t>
            </a:r>
            <a:r>
              <a:rPr lang="en-US" sz="3200" baseline="-25000" dirty="0" smtClean="0">
                <a:latin typeface="Times New Roman"/>
                <a:cs typeface="Times New Roman"/>
              </a:rPr>
              <a:t>1</a:t>
            </a:r>
            <a:r>
              <a:rPr lang="en-US" sz="3200" dirty="0" smtClean="0">
                <a:latin typeface="Times New Roman"/>
                <a:cs typeface="Times New Roman"/>
              </a:rPr>
              <a:t> ≠ </a:t>
            </a:r>
            <a:r>
              <a:rPr lang="el-GR" sz="3200" dirty="0" smtClean="0">
                <a:latin typeface="Times New Roman"/>
                <a:cs typeface="Times New Roman"/>
              </a:rPr>
              <a:t>μ</a:t>
            </a:r>
            <a:r>
              <a:rPr lang="en-US" sz="3200" baseline="-25000" dirty="0" smtClean="0">
                <a:latin typeface="Times New Roman"/>
                <a:cs typeface="Times New Roman"/>
              </a:rPr>
              <a:t>2</a:t>
            </a:r>
            <a:r>
              <a:rPr lang="en-US" sz="3200" dirty="0" smtClean="0">
                <a:latin typeface="Times New Roman"/>
                <a:cs typeface="Times New Roman"/>
              </a:rPr>
              <a:t> </a:t>
            </a:r>
          </a:p>
          <a:p>
            <a:pPr>
              <a:buClr>
                <a:srgbClr val="0000FF"/>
              </a:buClr>
            </a:pPr>
            <a:r>
              <a:rPr lang="en-US" sz="3200" dirty="0" smtClean="0">
                <a:latin typeface="Times New Roman"/>
                <a:cs typeface="Times New Roman"/>
              </a:rPr>
              <a:t>		</a:t>
            </a:r>
            <a:endParaRPr lang="en-US" sz="3200" dirty="0" smtClean="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 y="609600"/>
            <a:ext cx="9144000" cy="990600"/>
          </a:xfrm>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Hypothesis Testing</a:t>
            </a:r>
            <a:br>
              <a:rPr lang="en-US" sz="4400" dirty="0" smtClean="0">
                <a:solidFill>
                  <a:srgbClr val="FF0000"/>
                </a:solidFill>
                <a:latin typeface="Times New Roman" pitchFamily="18" charset="0"/>
                <a:cs typeface="Times New Roman" pitchFamily="18" charset="0"/>
              </a:rPr>
            </a:br>
            <a:r>
              <a:rPr lang="en-US" sz="3200" dirty="0" smtClean="0">
                <a:solidFill>
                  <a:srgbClr val="0000FF"/>
                </a:solidFill>
                <a:latin typeface="Times New Roman" pitchFamily="18" charset="0"/>
                <a:cs typeface="Times New Roman" pitchFamily="18" charset="0"/>
              </a:rPr>
              <a:t>Two Population Means</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Rectangle 1027"/>
          <p:cNvSpPr txBox="1">
            <a:spLocks noChangeArrowheads="1"/>
          </p:cNvSpPr>
          <p:nvPr/>
        </p:nvSpPr>
        <p:spPr>
          <a:xfrm>
            <a:off x="533400" y="1752600"/>
            <a:ext cx="8610600" cy="4648200"/>
          </a:xfrm>
          <a:prstGeom prst="rect">
            <a:avLst/>
          </a:prstGeom>
          <a:noFill/>
          <a:ln/>
        </p:spPr>
        <p:txBody>
          <a:bodyPr vert="horz" lIns="92075" tIns="46038" rIns="92075" bIns="46038">
            <a:noAutofit/>
          </a:bodyPr>
          <a:lstStyle/>
          <a:p>
            <a:pPr>
              <a:buClr>
                <a:srgbClr val="0000FF"/>
              </a:buClr>
            </a:pPr>
            <a:r>
              <a:rPr lang="en-US" sz="3200" dirty="0" smtClean="0">
                <a:latin typeface="Times New Roman" pitchFamily="18" charset="0"/>
                <a:cs typeface="Times New Roman" pitchFamily="18" charset="0"/>
              </a:rPr>
              <a:t>If a large numbers of independent random samples are selected from the two populations, the distribution of the differences between the two sample means </a:t>
            </a:r>
            <a:r>
              <a:rPr lang="en-US" sz="3200" dirty="0" smtClean="0">
                <a:solidFill>
                  <a:srgbClr val="0000FF"/>
                </a:solidFill>
                <a:latin typeface="Times New Roman" pitchFamily="18" charset="0"/>
                <a:cs typeface="Times New Roman" pitchFamily="18" charset="0"/>
              </a:rPr>
              <a:t>divided by </a:t>
            </a:r>
            <a:r>
              <a:rPr lang="en-US" sz="3200" dirty="0" smtClean="0">
                <a:latin typeface="Times New Roman" pitchFamily="18" charset="0"/>
                <a:cs typeface="Times New Roman" pitchFamily="18" charset="0"/>
              </a:rPr>
              <a:t>the standard error of the difference between the two means will  approximate the standard normal distribution.</a:t>
            </a:r>
          </a:p>
          <a:p>
            <a:pPr>
              <a:buClr>
                <a:srgbClr val="0000FF"/>
              </a:buClr>
            </a:pPr>
            <a:r>
              <a:rPr lang="en-US" sz="3200" dirty="0" smtClean="0">
                <a:latin typeface="Times New Roman" pitchFamily="18" charset="0"/>
                <a:cs typeface="Times New Roman" pitchFamily="18" charset="0"/>
              </a:rPr>
              <a:t>Hence, when </a:t>
            </a:r>
            <a:r>
              <a:rPr lang="el-GR" sz="3200" dirty="0" smtClean="0">
                <a:latin typeface="Times New Roman"/>
                <a:cs typeface="Times New Roman"/>
              </a:rPr>
              <a:t>σ</a:t>
            </a:r>
            <a:r>
              <a:rPr lang="en-US" sz="3200" baseline="-25000" dirty="0" smtClean="0">
                <a:latin typeface="Times New Roman"/>
                <a:cs typeface="Times New Roman"/>
              </a:rPr>
              <a:t>1</a:t>
            </a:r>
            <a:r>
              <a:rPr lang="en-US" sz="3200" dirty="0" smtClean="0">
                <a:latin typeface="Times New Roman"/>
                <a:cs typeface="Times New Roman"/>
              </a:rPr>
              <a:t> and </a:t>
            </a:r>
            <a:r>
              <a:rPr lang="el-GR" sz="3200" dirty="0" smtClean="0">
                <a:latin typeface="Times New Roman"/>
                <a:cs typeface="Times New Roman"/>
              </a:rPr>
              <a:t>σ</a:t>
            </a:r>
            <a:r>
              <a:rPr lang="en-US" sz="3200" baseline="-25000" dirty="0" smtClean="0">
                <a:latin typeface="Times New Roman"/>
                <a:cs typeface="Times New Roman"/>
              </a:rPr>
              <a:t>2</a:t>
            </a:r>
            <a:r>
              <a:rPr lang="en-US" sz="3200" dirty="0" smtClean="0">
                <a:latin typeface="Times New Roman"/>
                <a:cs typeface="Times New Roman"/>
              </a:rPr>
              <a:t> are not known but both sample sizes n</a:t>
            </a:r>
            <a:r>
              <a:rPr lang="en-US" sz="3200" baseline="-25000" dirty="0" smtClean="0">
                <a:latin typeface="Times New Roman"/>
                <a:cs typeface="Times New Roman"/>
              </a:rPr>
              <a:t>1</a:t>
            </a:r>
            <a:r>
              <a:rPr lang="en-US" sz="3200" dirty="0" smtClean="0">
                <a:latin typeface="Times New Roman"/>
                <a:cs typeface="Times New Roman"/>
              </a:rPr>
              <a:t> and n</a:t>
            </a:r>
            <a:r>
              <a:rPr lang="en-US" sz="3200" baseline="-25000" dirty="0" smtClean="0">
                <a:latin typeface="Times New Roman"/>
                <a:cs typeface="Times New Roman"/>
              </a:rPr>
              <a:t>2</a:t>
            </a:r>
            <a:r>
              <a:rPr lang="en-US" sz="3200" dirty="0" smtClean="0">
                <a:latin typeface="Times New Roman"/>
                <a:cs typeface="Times New Roman"/>
              </a:rPr>
              <a:t> are greater than or equal to 30, the test statistic is </a:t>
            </a:r>
            <a:r>
              <a:rPr lang="en-US" sz="3200" baseline="-25000" dirty="0" smtClean="0">
                <a:latin typeface="Times New Roman"/>
                <a:cs typeface="Times New Roman"/>
              </a:rPr>
              <a:t> </a:t>
            </a:r>
            <a:endParaRPr lang="en-US" sz="3200" dirty="0" smtClean="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latin typeface="Times New Roman" pitchFamily="18" charset="0"/>
                <a:cs typeface="Times New Roman" pitchFamily="18" charset="0"/>
              </a:rPr>
              <a:t>Goals of the chapter</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478340"/>
            <a:ext cx="8839200" cy="1754326"/>
          </a:xfrm>
          <a:prstGeom prst="rect">
            <a:avLst/>
          </a:prstGeom>
          <a:noFill/>
        </p:spPr>
        <p:txBody>
          <a:bodyPr wrap="square" rtlCol="0">
            <a:spAutoFit/>
          </a:bodyPr>
          <a:lstStyle/>
          <a:p>
            <a:pPr marL="350838" indent="-306388"/>
            <a:r>
              <a:rPr lang="en-US" sz="3200" dirty="0" smtClean="0">
                <a:latin typeface="Times New Roman" pitchFamily="18" charset="0"/>
                <a:cs typeface="Times New Roman" pitchFamily="18" charset="0"/>
              </a:rPr>
              <a:t>After completing this chapter you will be able to:</a:t>
            </a:r>
          </a:p>
          <a:p>
            <a:pPr marL="350838" indent="-306388"/>
            <a:endParaRPr lang="en-US" sz="1200" dirty="0" smtClean="0">
              <a:latin typeface="Times New Roman" pitchFamily="18" charset="0"/>
              <a:cs typeface="Times New Roman" pitchFamily="18" charset="0"/>
            </a:endParaRPr>
          </a:p>
          <a:p>
            <a:pPr marL="558800" indent="-514350">
              <a:buClr>
                <a:srgbClr val="0000FF"/>
              </a:buClr>
              <a:buFont typeface="+mj-lt"/>
              <a:buAutoNum type="arabicParenR" startAt="6"/>
            </a:pPr>
            <a:r>
              <a:rPr lang="en-US" sz="3200" dirty="0" smtClean="0">
                <a:latin typeface="Times New Roman" pitchFamily="18" charset="0"/>
                <a:cs typeface="Times New Roman" pitchFamily="18" charset="0"/>
              </a:rPr>
              <a:t>Define type I and type II errors.</a:t>
            </a:r>
          </a:p>
          <a:p>
            <a:pPr marL="558800" indent="-514350">
              <a:buClr>
                <a:srgbClr val="0000FF"/>
              </a:buClr>
              <a:buFont typeface="+mj-lt"/>
              <a:buAutoNum type="arabicParenR" startAt="6"/>
            </a:pPr>
            <a:r>
              <a:rPr lang="en-US" sz="3200" dirty="0" smtClean="0">
                <a:latin typeface="Times New Roman" pitchFamily="18" charset="0"/>
                <a:cs typeface="Times New Roman" pitchFamily="18" charset="0"/>
              </a:rPr>
              <a:t>Compute the probability of a Type II error.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 y="609600"/>
            <a:ext cx="9144000" cy="990600"/>
          </a:xfrm>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Hypothesis Testing</a:t>
            </a:r>
            <a:br>
              <a:rPr lang="en-US" sz="4400" dirty="0" smtClean="0">
                <a:solidFill>
                  <a:srgbClr val="FF0000"/>
                </a:solidFill>
                <a:latin typeface="Times New Roman" pitchFamily="18" charset="0"/>
                <a:cs typeface="Times New Roman" pitchFamily="18" charset="0"/>
              </a:rPr>
            </a:br>
            <a:r>
              <a:rPr lang="en-US" sz="3200" dirty="0" smtClean="0">
                <a:solidFill>
                  <a:srgbClr val="0000FF"/>
                </a:solidFill>
                <a:latin typeface="Times New Roman" pitchFamily="18" charset="0"/>
                <a:cs typeface="Times New Roman" pitchFamily="18" charset="0"/>
              </a:rPr>
              <a:t>Two Population Means</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Rectangle 1027"/>
          <p:cNvSpPr txBox="1">
            <a:spLocks noChangeArrowheads="1"/>
          </p:cNvSpPr>
          <p:nvPr/>
        </p:nvSpPr>
        <p:spPr>
          <a:xfrm>
            <a:off x="533400" y="1676400"/>
            <a:ext cx="8610600" cy="4572000"/>
          </a:xfrm>
          <a:prstGeom prst="rect">
            <a:avLst/>
          </a:prstGeom>
          <a:noFill/>
          <a:ln/>
        </p:spPr>
        <p:txBody>
          <a:bodyPr vert="horz" lIns="92075" tIns="46038" rIns="92075" bIns="46038">
            <a:noAutofit/>
          </a:bodyPr>
          <a:lstStyle/>
          <a:p>
            <a:pPr>
              <a:buClr>
                <a:srgbClr val="0000FF"/>
              </a:buClr>
            </a:pPr>
            <a:endParaRPr lang="en-US" sz="3200" dirty="0" smtClean="0">
              <a:latin typeface="Times New Roman" pitchFamily="18" charset="0"/>
              <a:cs typeface="Times New Roman" pitchFamily="18" charset="0"/>
            </a:endParaRPr>
          </a:p>
          <a:p>
            <a:pPr>
              <a:buClr>
                <a:srgbClr val="0000FF"/>
              </a:buClr>
            </a:pPr>
            <a:endParaRPr lang="en-US" sz="3200" dirty="0" smtClean="0">
              <a:latin typeface="Times New Roman" pitchFamily="18" charset="0"/>
              <a:cs typeface="Times New Roman" pitchFamily="18" charset="0"/>
            </a:endParaRPr>
          </a:p>
          <a:p>
            <a:pPr>
              <a:buClr>
                <a:srgbClr val="0000FF"/>
              </a:buClr>
            </a:pPr>
            <a:endParaRPr lang="en-US" sz="3200" dirty="0" smtClean="0">
              <a:latin typeface="Times New Roman" pitchFamily="18" charset="0"/>
              <a:cs typeface="Times New Roman" pitchFamily="18" charset="0"/>
            </a:endParaRPr>
          </a:p>
          <a:p>
            <a:pPr>
              <a:buClr>
                <a:srgbClr val="0000FF"/>
              </a:buClr>
            </a:pPr>
            <a:endParaRPr lang="en-US" sz="3200" dirty="0" smtClean="0">
              <a:latin typeface="Times New Roman" pitchFamily="18" charset="0"/>
              <a:cs typeface="Times New Roman" pitchFamily="18" charset="0"/>
            </a:endParaRPr>
          </a:p>
          <a:p>
            <a:pPr>
              <a:buClr>
                <a:srgbClr val="0000FF"/>
              </a:buClr>
            </a:pPr>
            <a:r>
              <a:rPr lang="en-US" sz="3200" dirty="0" smtClean="0">
                <a:latin typeface="Times New Roman" pitchFamily="18" charset="0"/>
                <a:cs typeface="Times New Roman" pitchFamily="18" charset="0"/>
              </a:rPr>
              <a:t>where </a:t>
            </a:r>
          </a:p>
          <a:p>
            <a:pPr marL="176213" indent="-176213">
              <a:buClr>
                <a:srgbClr val="0000FF"/>
              </a:buClr>
              <a:buFont typeface="Arial" pitchFamily="34" charset="0"/>
              <a:buChar char="•"/>
            </a:pPr>
            <a:r>
              <a:rPr lang="en-US" sz="3200" dirty="0" smtClean="0">
                <a:latin typeface="Times New Roman" pitchFamily="18" charset="0"/>
                <a:cs typeface="Times New Roman" pitchFamily="18" charset="0"/>
              </a:rPr>
              <a:t>s</a:t>
            </a:r>
            <a:r>
              <a:rPr lang="en-US" sz="3200" baseline="-25000" dirty="0" smtClean="0">
                <a:latin typeface="Times New Roman" pitchFamily="18" charset="0"/>
                <a:cs typeface="Times New Roman" pitchFamily="18" charset="0"/>
              </a:rPr>
              <a:t>1</a:t>
            </a:r>
            <a:r>
              <a:rPr lang="en-US" sz="3200" dirty="0" smtClean="0">
                <a:latin typeface="Times New Roman" pitchFamily="18" charset="0"/>
                <a:cs typeface="Times New Roman" pitchFamily="18" charset="0"/>
              </a:rPr>
              <a:t> and s</a:t>
            </a:r>
            <a:r>
              <a:rPr lang="en-US" sz="3200" baseline="-25000" dirty="0" smtClean="0">
                <a:latin typeface="Times New Roman" pitchFamily="18" charset="0"/>
                <a:cs typeface="Times New Roman" pitchFamily="18" charset="0"/>
              </a:rPr>
              <a:t>2</a:t>
            </a:r>
            <a:r>
              <a:rPr lang="en-US" sz="3200" dirty="0" smtClean="0">
                <a:latin typeface="Times New Roman" pitchFamily="18" charset="0"/>
                <a:cs typeface="Times New Roman" pitchFamily="18" charset="0"/>
              </a:rPr>
              <a:t>, the sample standard deviation are the estimates of </a:t>
            </a:r>
            <a:r>
              <a:rPr lang="el-GR" sz="3200" dirty="0" smtClean="0">
                <a:latin typeface="Times New Roman"/>
                <a:cs typeface="Times New Roman"/>
              </a:rPr>
              <a:t>σ</a:t>
            </a:r>
            <a:r>
              <a:rPr lang="en-US" sz="3200" baseline="-25000" dirty="0" smtClean="0">
                <a:latin typeface="Times New Roman"/>
                <a:cs typeface="Times New Roman"/>
              </a:rPr>
              <a:t>1</a:t>
            </a:r>
            <a:r>
              <a:rPr lang="en-US" sz="3200" dirty="0" smtClean="0">
                <a:latin typeface="Times New Roman"/>
                <a:cs typeface="Times New Roman"/>
              </a:rPr>
              <a:t> and </a:t>
            </a:r>
            <a:r>
              <a:rPr lang="el-GR" sz="3200" dirty="0" smtClean="0">
                <a:latin typeface="Times New Roman"/>
                <a:cs typeface="Times New Roman"/>
              </a:rPr>
              <a:t>σ</a:t>
            </a:r>
            <a:r>
              <a:rPr lang="en-US" sz="3200" baseline="-25000" dirty="0" smtClean="0">
                <a:latin typeface="Times New Roman"/>
                <a:cs typeface="Times New Roman"/>
              </a:rPr>
              <a:t>2</a:t>
            </a:r>
            <a:r>
              <a:rPr lang="en-US" sz="3200" dirty="0" smtClean="0">
                <a:latin typeface="Times New Roman"/>
                <a:cs typeface="Times New Roman"/>
              </a:rPr>
              <a:t> respectively.</a:t>
            </a:r>
          </a:p>
          <a:p>
            <a:pPr marL="176213" indent="-176213">
              <a:buClr>
                <a:srgbClr val="0000FF"/>
              </a:buClr>
              <a:buFont typeface="Arial" pitchFamily="34" charset="0"/>
              <a:buChar char="•"/>
            </a:pPr>
            <a:r>
              <a:rPr lang="el-GR" sz="3200" dirty="0" smtClean="0">
                <a:latin typeface="Times New Roman"/>
                <a:cs typeface="Times New Roman"/>
              </a:rPr>
              <a:t>σ</a:t>
            </a:r>
            <a:r>
              <a:rPr lang="en-US" sz="3200" baseline="-25000" dirty="0" smtClean="0">
                <a:latin typeface="Times New Roman"/>
                <a:cs typeface="Times New Roman"/>
              </a:rPr>
              <a:t>1</a:t>
            </a:r>
            <a:r>
              <a:rPr lang="en-US" sz="3200" dirty="0" smtClean="0">
                <a:latin typeface="Times New Roman"/>
                <a:cs typeface="Times New Roman"/>
              </a:rPr>
              <a:t> and </a:t>
            </a:r>
            <a:r>
              <a:rPr lang="el-GR" sz="3200" dirty="0" smtClean="0">
                <a:latin typeface="Times New Roman"/>
                <a:cs typeface="Times New Roman"/>
              </a:rPr>
              <a:t>σ</a:t>
            </a:r>
            <a:r>
              <a:rPr lang="en-US" sz="3200" baseline="-25000" dirty="0" smtClean="0">
                <a:latin typeface="Times New Roman"/>
                <a:cs typeface="Times New Roman"/>
              </a:rPr>
              <a:t>2</a:t>
            </a:r>
            <a:r>
              <a:rPr lang="en-US" sz="3200" dirty="0" smtClean="0">
                <a:latin typeface="Times New Roman"/>
                <a:cs typeface="Times New Roman"/>
              </a:rPr>
              <a:t> are unknown population standard deviations.</a:t>
            </a:r>
          </a:p>
          <a:p>
            <a:pPr>
              <a:buClr>
                <a:srgbClr val="0000FF"/>
              </a:buClr>
            </a:pPr>
            <a:r>
              <a:rPr lang="en-US" sz="3200" dirty="0" smtClean="0">
                <a:latin typeface="Times New Roman"/>
                <a:cs typeface="Times New Roman"/>
              </a:rPr>
              <a:t> </a:t>
            </a:r>
            <a:endParaRPr lang="en-US" sz="3200" dirty="0" smtClean="0">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2514601" y="1600200"/>
          <a:ext cx="2971799" cy="2325756"/>
        </p:xfrm>
        <a:graphic>
          <a:graphicData uri="http://schemas.openxmlformats.org/presentationml/2006/ole">
            <p:oleObj spid="_x0000_s64514" name="Equation" r:id="rId4" imgW="876240" imgH="68580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685800"/>
          </a:xfrm>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Example 3</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81000" y="1295400"/>
            <a:ext cx="8763000" cy="3539430"/>
          </a:xfrm>
          <a:prstGeom prst="rect">
            <a:avLst/>
          </a:prstGeom>
          <a:noFill/>
        </p:spPr>
        <p:txBody>
          <a:bodyPr wrap="square" rtlCol="0">
            <a:spAutoFit/>
          </a:bodyPr>
          <a:lstStyle/>
          <a:p>
            <a:r>
              <a:rPr lang="en-US" sz="3200" dirty="0" smtClean="0">
                <a:latin typeface="Times New Roman" pitchFamily="18" charset="0"/>
                <a:cs typeface="Times New Roman" pitchFamily="18" charset="0"/>
              </a:rPr>
              <a:t>A study was conducted to compare the mean years of service for those retiring in 1979 with those retiring last year at Delong Manufacturing Co.  At the 0.01 significance level can we conclude that the workers retiring last year gave more service based on the following sample data?  </a:t>
            </a:r>
            <a:r>
              <a:rPr lang="en-US" sz="3200" i="1" dirty="0" smtClean="0">
                <a:solidFill>
                  <a:srgbClr val="FF3101"/>
                </a:solidFill>
                <a:latin typeface="Times New Roman" pitchFamily="18" charset="0"/>
                <a:cs typeface="Times New Roman" pitchFamily="18" charset="0"/>
              </a:rPr>
              <a:t>Note</a:t>
            </a:r>
            <a:r>
              <a:rPr lang="en-US" sz="3200" dirty="0" smtClean="0">
                <a:solidFill>
                  <a:srgbClr val="FF3101"/>
                </a:solidFill>
                <a:latin typeface="Times New Roman" pitchFamily="18" charset="0"/>
                <a:cs typeface="Times New Roman" pitchFamily="18" charset="0"/>
              </a:rPr>
              <a:t>:</a:t>
            </a:r>
            <a:r>
              <a:rPr lang="en-US" sz="3200" dirty="0" smtClean="0">
                <a:latin typeface="Times New Roman" pitchFamily="18" charset="0"/>
                <a:cs typeface="Times New Roman" pitchFamily="18" charset="0"/>
              </a:rPr>
              <a:t> Let pop #1= last year.</a:t>
            </a:r>
            <a:endParaRPr lang="en-US" sz="32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685800"/>
          </a:xfrm>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Example 3 </a:t>
            </a:r>
            <a:r>
              <a:rPr lang="en-US" sz="2200" i="1" dirty="0" smtClean="0">
                <a:solidFill>
                  <a:schemeClr val="tx1"/>
                </a:solidFill>
                <a:latin typeface="Times New Roman" pitchFamily="18" charset="0"/>
                <a:cs typeface="Times New Roman" pitchFamily="18" charset="0"/>
              </a:rPr>
              <a:t>continued</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aphicFrame>
        <p:nvGraphicFramePr>
          <p:cNvPr id="7" name="Table 6"/>
          <p:cNvGraphicFramePr>
            <a:graphicFrameLocks noGrp="1"/>
          </p:cNvGraphicFramePr>
          <p:nvPr/>
        </p:nvGraphicFramePr>
        <p:xfrm>
          <a:off x="304800" y="1440180"/>
          <a:ext cx="8153400" cy="3810000"/>
        </p:xfrm>
        <a:graphic>
          <a:graphicData uri="http://schemas.openxmlformats.org/drawingml/2006/table">
            <a:tbl>
              <a:tblPr/>
              <a:tblGrid>
                <a:gridCol w="3429000"/>
                <a:gridCol w="1996370"/>
                <a:gridCol w="2728030"/>
              </a:tblGrid>
              <a:tr h="929640">
                <a:tc>
                  <a:txBody>
                    <a:bodyPr/>
                    <a:lstStyle/>
                    <a:p>
                      <a:pPr marL="0" marR="0" algn="ctr" hangingPunct="0">
                        <a:spcBef>
                          <a:spcPts val="0"/>
                        </a:spcBef>
                        <a:spcAft>
                          <a:spcPts val="0"/>
                        </a:spcAft>
                      </a:pPr>
                      <a:r>
                        <a:rPr lang="en-US" sz="3200" dirty="0">
                          <a:latin typeface="Times New Roman"/>
                          <a:ea typeface="Times New Roman"/>
                          <a:cs typeface="Times New Roman"/>
                        </a:rPr>
                        <a:t>Characteristic</a:t>
                      </a: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gn="ctr" hangingPunct="0">
                        <a:spcBef>
                          <a:spcPts val="0"/>
                        </a:spcBef>
                        <a:spcAft>
                          <a:spcPts val="0"/>
                        </a:spcAft>
                      </a:pPr>
                      <a:r>
                        <a:rPr lang="en-US" sz="3200" dirty="0" smtClean="0">
                          <a:latin typeface="Times New Roman"/>
                          <a:ea typeface="Times New Roman"/>
                          <a:cs typeface="Times New Roman"/>
                        </a:rPr>
                        <a:t>Year 1979</a:t>
                      </a:r>
                    </a:p>
                    <a:p>
                      <a:pPr marL="0" marR="0" algn="ctr" hangingPunct="0">
                        <a:spcBef>
                          <a:spcPts val="0"/>
                        </a:spcBef>
                        <a:spcAft>
                          <a:spcPts val="0"/>
                        </a:spcAft>
                      </a:pPr>
                      <a:r>
                        <a:rPr lang="en-US" sz="3200" dirty="0" smtClean="0">
                          <a:latin typeface="Times New Roman"/>
                          <a:ea typeface="Times New Roman"/>
                          <a:cs typeface="Times New Roman"/>
                        </a:rPr>
                        <a:t>(pop # 2)</a:t>
                      </a:r>
                      <a:endParaRPr lang="en-US" sz="3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marL="0" marR="0" algn="ctr" hangingPunct="0">
                        <a:spcBef>
                          <a:spcPts val="0"/>
                        </a:spcBef>
                        <a:spcAft>
                          <a:spcPts val="0"/>
                        </a:spcAft>
                      </a:pPr>
                      <a:r>
                        <a:rPr lang="en-US" sz="3200" dirty="0" smtClean="0">
                          <a:latin typeface="Times New Roman"/>
                          <a:ea typeface="Times New Roman"/>
                          <a:cs typeface="Times New Roman"/>
                        </a:rPr>
                        <a:t>Last Year</a:t>
                      </a:r>
                    </a:p>
                    <a:p>
                      <a:pPr marL="0" marR="0" algn="ctr" hangingPunct="0">
                        <a:spcBef>
                          <a:spcPts val="0"/>
                        </a:spcBef>
                        <a:spcAft>
                          <a:spcPts val="0"/>
                        </a:spcAft>
                      </a:pPr>
                      <a:r>
                        <a:rPr lang="en-US" sz="3200" dirty="0" smtClean="0">
                          <a:latin typeface="Times New Roman"/>
                          <a:ea typeface="Times New Roman"/>
                          <a:cs typeface="Times New Roman"/>
                        </a:rPr>
                        <a:t>(pop # 1)</a:t>
                      </a:r>
                      <a:endParaRPr lang="en-US" sz="3200" dirty="0">
                        <a:latin typeface="Times New Roman"/>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r>
              <a:tr h="929640">
                <a:tc>
                  <a:txBody>
                    <a:bodyPr/>
                    <a:lstStyle/>
                    <a:p>
                      <a:pPr marL="0" marR="0" algn="ctr" hangingPunct="0">
                        <a:spcBef>
                          <a:spcPts val="0"/>
                        </a:spcBef>
                        <a:spcAft>
                          <a:spcPts val="0"/>
                        </a:spcAft>
                      </a:pPr>
                      <a:r>
                        <a:rPr lang="en-US" sz="3200" dirty="0">
                          <a:latin typeface="Times New Roman"/>
                          <a:ea typeface="Times New Roman"/>
                          <a:cs typeface="Times New Roman"/>
                        </a:rPr>
                        <a:t>Sample </a:t>
                      </a:r>
                      <a:r>
                        <a:rPr lang="en-US" sz="3200" dirty="0" smtClean="0">
                          <a:latin typeface="Times New Roman"/>
                          <a:ea typeface="Times New Roman"/>
                          <a:cs typeface="Times New Roman"/>
                        </a:rPr>
                        <a:t>Mean</a:t>
                      </a:r>
                      <a:endParaRPr lang="en-US" sz="3200" dirty="0">
                        <a:latin typeface="Times New Roman"/>
                        <a:ea typeface="Times New Roman"/>
                        <a:cs typeface="Times New Roman"/>
                      </a:endParaRP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US" sz="3200" dirty="0">
                          <a:latin typeface="Times New Roman"/>
                          <a:ea typeface="Times New Roman"/>
                          <a:cs typeface="Times New Roman"/>
                        </a:rPr>
                        <a:t>25.6</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US" sz="3200" dirty="0">
                          <a:latin typeface="Times New Roman"/>
                          <a:ea typeface="Times New Roman"/>
                          <a:cs typeface="Times New Roman"/>
                        </a:rPr>
                        <a:t>30.4</a:t>
                      </a: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9640">
                <a:tc>
                  <a:txBody>
                    <a:bodyPr/>
                    <a:lstStyle/>
                    <a:p>
                      <a:pPr marL="0" marR="0" algn="ctr" hangingPunct="0">
                        <a:spcBef>
                          <a:spcPts val="0"/>
                        </a:spcBef>
                        <a:spcAft>
                          <a:spcPts val="0"/>
                        </a:spcAft>
                      </a:pPr>
                      <a:r>
                        <a:rPr lang="en-US" sz="3200" dirty="0">
                          <a:latin typeface="Times New Roman"/>
                          <a:ea typeface="Times New Roman"/>
                          <a:cs typeface="Times New Roman"/>
                        </a:rPr>
                        <a:t>Sample Standard Deviation</a:t>
                      </a: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US" sz="3200" dirty="0">
                          <a:latin typeface="Times New Roman"/>
                          <a:ea typeface="Times New Roman"/>
                          <a:cs typeface="Times New Roman"/>
                        </a:rPr>
                        <a:t>2.9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US" sz="3200" dirty="0">
                          <a:latin typeface="Times New Roman"/>
                          <a:ea typeface="Times New Roman"/>
                          <a:cs typeface="Times New Roman"/>
                        </a:rPr>
                        <a:t>3.6</a:t>
                      </a: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29640">
                <a:tc>
                  <a:txBody>
                    <a:bodyPr/>
                    <a:lstStyle/>
                    <a:p>
                      <a:pPr marL="0" marR="0" algn="ctr" hangingPunct="0">
                        <a:spcBef>
                          <a:spcPts val="0"/>
                        </a:spcBef>
                        <a:spcAft>
                          <a:spcPts val="0"/>
                        </a:spcAft>
                      </a:pPr>
                      <a:r>
                        <a:rPr lang="en-US" sz="3200">
                          <a:latin typeface="Times New Roman"/>
                          <a:ea typeface="Times New Roman"/>
                          <a:cs typeface="Times New Roman"/>
                        </a:rPr>
                        <a:t>Sample Size</a:t>
                      </a:r>
                    </a:p>
                  </a:txBody>
                  <a:tcPr marL="68580" marR="68580" marT="0" marB="0">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US" sz="3200" dirty="0">
                          <a:latin typeface="Times New Roman"/>
                          <a:ea typeface="Times New Roman"/>
                          <a:cs typeface="Times New Roman"/>
                        </a:rPr>
                        <a:t>40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hangingPunct="0">
                        <a:spcBef>
                          <a:spcPts val="0"/>
                        </a:spcBef>
                        <a:spcAft>
                          <a:spcPts val="0"/>
                        </a:spcAft>
                      </a:pPr>
                      <a:r>
                        <a:rPr lang="en-US" sz="3200" dirty="0">
                          <a:latin typeface="Times New Roman"/>
                          <a:ea typeface="Times New Roman"/>
                          <a:cs typeface="Times New Roman"/>
                        </a:rPr>
                        <a:t>45</a:t>
                      </a:r>
                    </a:p>
                  </a:txBody>
                  <a:tcPr marL="68580" marR="68580" marT="0" marB="0">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12902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685800"/>
          </a:xfrm>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Example 3 </a:t>
            </a:r>
            <a:r>
              <a:rPr lang="en-US" sz="2200" i="1" dirty="0" smtClean="0">
                <a:solidFill>
                  <a:schemeClr val="tx1"/>
                </a:solidFill>
                <a:latin typeface="Times New Roman" pitchFamily="18" charset="0"/>
                <a:cs typeface="Times New Roman" pitchFamily="18" charset="0"/>
              </a:rPr>
              <a:t>continued</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29027"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TextBox 7"/>
          <p:cNvSpPr txBox="1"/>
          <p:nvPr/>
        </p:nvSpPr>
        <p:spPr>
          <a:xfrm>
            <a:off x="533400" y="1478340"/>
            <a:ext cx="7620000" cy="5016758"/>
          </a:xfrm>
          <a:prstGeom prst="rect">
            <a:avLst/>
          </a:prstGeom>
          <a:noFill/>
        </p:spPr>
        <p:txBody>
          <a:bodyPr wrap="square" rtlCol="0">
            <a:spAutoFit/>
          </a:bodyPr>
          <a:lstStyle/>
          <a:p>
            <a:pPr defTabSz="339725"/>
            <a:r>
              <a:rPr lang="en-US" sz="3200" dirty="0" smtClean="0">
                <a:solidFill>
                  <a:srgbClr val="0000FF"/>
                </a:solidFill>
                <a:latin typeface="Times New Roman" pitchFamily="18" charset="0"/>
                <a:cs typeface="Times New Roman" pitchFamily="18" charset="0"/>
              </a:rPr>
              <a:t>Step 1:	</a:t>
            </a:r>
            <a:r>
              <a:rPr lang="en-US" sz="3200" dirty="0" smtClean="0">
                <a:latin typeface="Times New Roman" pitchFamily="18" charset="0"/>
                <a:cs typeface="Times New Roman" pitchFamily="18" charset="0"/>
              </a:rPr>
              <a:t>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 </a:t>
            </a:r>
            <a:r>
              <a:rPr lang="el-GR" sz="3200" dirty="0" smtClean="0">
                <a:latin typeface="Times New Roman"/>
                <a:cs typeface="Times New Roman"/>
              </a:rPr>
              <a:t>μ</a:t>
            </a:r>
            <a:r>
              <a:rPr lang="en-US" sz="3200" baseline="-25000" dirty="0" smtClean="0">
                <a:latin typeface="Times New Roman"/>
                <a:cs typeface="Times New Roman"/>
              </a:rPr>
              <a:t>1</a:t>
            </a:r>
            <a:r>
              <a:rPr lang="en-US" sz="3200" dirty="0" smtClean="0">
                <a:latin typeface="Times New Roman"/>
                <a:cs typeface="Times New Roman"/>
              </a:rPr>
              <a:t>≤</a:t>
            </a:r>
            <a:r>
              <a:rPr lang="el-GR" sz="3200" dirty="0" smtClean="0">
                <a:latin typeface="Times New Roman"/>
                <a:cs typeface="Times New Roman"/>
              </a:rPr>
              <a:t> μ</a:t>
            </a:r>
            <a:r>
              <a:rPr lang="en-US" sz="3200" baseline="-25000" dirty="0" smtClean="0">
                <a:latin typeface="Times New Roman"/>
                <a:cs typeface="Times New Roman"/>
              </a:rPr>
              <a:t>2</a:t>
            </a:r>
            <a:r>
              <a:rPr lang="en-US" sz="3200" dirty="0" smtClean="0">
                <a:latin typeface="Times New Roman"/>
                <a:cs typeface="Times New Roman"/>
              </a:rPr>
              <a:t> </a:t>
            </a:r>
          </a:p>
          <a:p>
            <a:pPr defTabSz="339725"/>
            <a:r>
              <a:rPr lang="en-US" sz="3200" dirty="0" smtClean="0">
                <a:latin typeface="Times New Roman"/>
                <a:cs typeface="Times New Roman"/>
              </a:rPr>
              <a:t>				</a:t>
            </a:r>
            <a:r>
              <a:rPr lang="en-US" sz="3200" dirty="0" smtClean="0">
                <a:latin typeface="Times New Roman" pitchFamily="18" charset="0"/>
                <a:cs typeface="Times New Roman" pitchFamily="18" charset="0"/>
              </a:rPr>
              <a:t>H</a:t>
            </a:r>
            <a:r>
              <a:rPr lang="en-US" sz="3200" baseline="-25000" dirty="0" smtClean="0">
                <a:latin typeface="Times New Roman" pitchFamily="18" charset="0"/>
                <a:cs typeface="Times New Roman" pitchFamily="18" charset="0"/>
              </a:rPr>
              <a:t>1</a:t>
            </a:r>
            <a:r>
              <a:rPr lang="en-US" sz="3200" dirty="0" smtClean="0">
                <a:latin typeface="Times New Roman" pitchFamily="18" charset="0"/>
                <a:cs typeface="Times New Roman" pitchFamily="18" charset="0"/>
              </a:rPr>
              <a:t>: </a:t>
            </a:r>
            <a:r>
              <a:rPr lang="el-GR" sz="3200" dirty="0" smtClean="0">
                <a:latin typeface="Times New Roman"/>
                <a:cs typeface="Times New Roman"/>
              </a:rPr>
              <a:t>μ</a:t>
            </a:r>
            <a:r>
              <a:rPr lang="en-US" sz="3200" baseline="-25000" dirty="0" smtClean="0">
                <a:latin typeface="Times New Roman"/>
                <a:cs typeface="Times New Roman"/>
              </a:rPr>
              <a:t>1 &gt;</a:t>
            </a:r>
            <a:r>
              <a:rPr lang="el-GR" sz="3200" dirty="0" smtClean="0">
                <a:latin typeface="Times New Roman"/>
                <a:cs typeface="Times New Roman"/>
              </a:rPr>
              <a:t> μ</a:t>
            </a:r>
            <a:r>
              <a:rPr lang="en-US" sz="3200" baseline="-25000" dirty="0" smtClean="0">
                <a:latin typeface="Times New Roman"/>
                <a:cs typeface="Times New Roman"/>
              </a:rPr>
              <a:t>2</a:t>
            </a:r>
          </a:p>
          <a:p>
            <a:pPr defTabSz="280988">
              <a:tabLst>
                <a:tab pos="1371600" algn="l"/>
              </a:tabLst>
            </a:pPr>
            <a:r>
              <a:rPr lang="en-US" sz="3200" dirty="0" smtClean="0">
                <a:solidFill>
                  <a:srgbClr val="0000FF"/>
                </a:solidFill>
                <a:latin typeface="Times New Roman" pitchFamily="18" charset="0"/>
                <a:cs typeface="Times New Roman" pitchFamily="18" charset="0"/>
              </a:rPr>
              <a:t>Step 2:	</a:t>
            </a:r>
            <a:r>
              <a:rPr lang="en-US" sz="3200" dirty="0" smtClean="0">
                <a:latin typeface="Times New Roman" pitchFamily="18" charset="0"/>
                <a:cs typeface="Times New Roman" pitchFamily="18" charset="0"/>
              </a:rPr>
              <a:t>Reject H</a:t>
            </a:r>
            <a:r>
              <a:rPr lang="en-US" sz="3200" baseline="-25000" dirty="0" smtClean="0">
                <a:latin typeface="Times New Roman" pitchFamily="18" charset="0"/>
                <a:cs typeface="Times New Roman" pitchFamily="18" charset="0"/>
              </a:rPr>
              <a:t>0 </a:t>
            </a:r>
            <a:r>
              <a:rPr lang="en-US" sz="3200" dirty="0" smtClean="0">
                <a:latin typeface="Times New Roman" pitchFamily="18" charset="0"/>
                <a:cs typeface="Times New Roman" pitchFamily="18" charset="0"/>
              </a:rPr>
              <a:t>if z &gt; 2.33</a:t>
            </a:r>
          </a:p>
          <a:p>
            <a:pPr defTabSz="280988">
              <a:tabLst>
                <a:tab pos="1371600" algn="l"/>
              </a:tabLst>
            </a:pPr>
            <a:r>
              <a:rPr lang="en-US" sz="3200" baseline="-25000" dirty="0" smtClean="0">
                <a:latin typeface="Times New Roman" pitchFamily="18" charset="0"/>
                <a:cs typeface="Times New Roman" pitchFamily="18" charset="0"/>
              </a:rPr>
              <a:t> </a:t>
            </a:r>
            <a:r>
              <a:rPr lang="en-US" sz="3200" dirty="0" smtClean="0">
                <a:solidFill>
                  <a:srgbClr val="0000FF"/>
                </a:solidFill>
                <a:latin typeface="Times New Roman" pitchFamily="18" charset="0"/>
                <a:cs typeface="Times New Roman" pitchFamily="18" charset="0"/>
              </a:rPr>
              <a:t>Step 3:</a:t>
            </a:r>
          </a:p>
          <a:p>
            <a:pPr defTabSz="280988">
              <a:tabLst>
                <a:tab pos="1371600" algn="l"/>
              </a:tabLst>
            </a:pPr>
            <a:endParaRPr lang="en-US" sz="3200" dirty="0" smtClean="0">
              <a:solidFill>
                <a:srgbClr val="0000FF"/>
              </a:solidFill>
              <a:latin typeface="Times New Roman" pitchFamily="18" charset="0"/>
              <a:cs typeface="Times New Roman" pitchFamily="18" charset="0"/>
            </a:endParaRPr>
          </a:p>
          <a:p>
            <a:pPr defTabSz="280988">
              <a:tabLst>
                <a:tab pos="1371600" algn="l"/>
              </a:tabLst>
            </a:pPr>
            <a:endParaRPr lang="en-US" sz="3200" dirty="0" smtClean="0">
              <a:solidFill>
                <a:srgbClr val="0000FF"/>
              </a:solidFill>
              <a:latin typeface="Times New Roman" pitchFamily="18" charset="0"/>
              <a:cs typeface="Times New Roman" pitchFamily="18" charset="0"/>
            </a:endParaRPr>
          </a:p>
          <a:p>
            <a:pPr defTabSz="280988">
              <a:tabLst>
                <a:tab pos="1371600" algn="l"/>
              </a:tabLst>
            </a:pPr>
            <a:endParaRPr lang="en-US" sz="3200" dirty="0" smtClean="0">
              <a:solidFill>
                <a:srgbClr val="0000FF"/>
              </a:solidFill>
              <a:latin typeface="Times New Roman" pitchFamily="18" charset="0"/>
              <a:cs typeface="Times New Roman" pitchFamily="18" charset="0"/>
            </a:endParaRPr>
          </a:p>
          <a:p>
            <a:pPr defTabSz="280988">
              <a:tabLst>
                <a:tab pos="1371600" algn="l"/>
              </a:tabLst>
            </a:pPr>
            <a:r>
              <a:rPr lang="en-US" sz="3200" dirty="0" smtClean="0">
                <a:solidFill>
                  <a:srgbClr val="0000FF"/>
                </a:solidFill>
                <a:latin typeface="Times New Roman" pitchFamily="18" charset="0"/>
                <a:cs typeface="Times New Roman" pitchFamily="18" charset="0"/>
              </a:rPr>
              <a:t>Step 4:	</a:t>
            </a:r>
            <a:r>
              <a:rPr lang="en-US" sz="3200" dirty="0" smtClean="0">
                <a:latin typeface="Times New Roman" pitchFamily="18" charset="0"/>
                <a:cs typeface="Times New Roman" pitchFamily="18" charset="0"/>
              </a:rPr>
              <a:t>Since z = 6.80&gt;2.33, 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 is rejected.  	Those retiring last year had more 	years of service.   </a:t>
            </a:r>
            <a:endParaRPr lang="en-US" sz="3200" dirty="0">
              <a:latin typeface="Times New Roman" pitchFamily="18" charset="0"/>
              <a:cs typeface="Times New Roman" pitchFamily="18" charset="0"/>
            </a:endParaRPr>
          </a:p>
        </p:txBody>
      </p:sp>
      <p:graphicFrame>
        <p:nvGraphicFramePr>
          <p:cNvPr id="128002" name="Object 1030"/>
          <p:cNvGraphicFramePr>
            <a:graphicFrameLocks/>
          </p:cNvGraphicFramePr>
          <p:nvPr/>
        </p:nvGraphicFramePr>
        <p:xfrm>
          <a:off x="2514600" y="2971800"/>
          <a:ext cx="4114800" cy="1981200"/>
        </p:xfrm>
        <a:graphic>
          <a:graphicData uri="http://schemas.openxmlformats.org/presentationml/2006/ole">
            <p:oleObj spid="_x0000_s128002" name="Equation" r:id="rId4" imgW="1485720" imgH="647640" progId="Equation.2">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685800"/>
          </a:xfrm>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Example 4</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191730" y="990600"/>
            <a:ext cx="8849032" cy="5509200"/>
          </a:xfrm>
          <a:prstGeom prst="rect">
            <a:avLst/>
          </a:prstGeom>
          <a:noFill/>
        </p:spPr>
        <p:txBody>
          <a:bodyPr wrap="square" rtlCol="0">
            <a:spAutoFit/>
          </a:bodyPr>
          <a:lstStyle/>
          <a:p>
            <a:r>
              <a:rPr lang="en-US" sz="3200" dirty="0" err="1" smtClean="0">
                <a:latin typeface="Times New Roman" pitchFamily="18" charset="0"/>
                <a:cs typeface="Times New Roman" pitchFamily="18" charset="0"/>
              </a:rPr>
              <a:t>Corngrow</a:t>
            </a:r>
            <a:r>
              <a:rPr lang="en-US" sz="3200" dirty="0" smtClean="0">
                <a:latin typeface="Times New Roman" pitchFamily="18" charset="0"/>
                <a:cs typeface="Times New Roman" pitchFamily="18" charset="0"/>
              </a:rPr>
              <a:t> is a chemical specifically designed to add weight to corn during the growing season. Alternate acres were treated with </a:t>
            </a:r>
            <a:r>
              <a:rPr lang="en-US" sz="3200" dirty="0" err="1" smtClean="0">
                <a:latin typeface="Times New Roman" pitchFamily="18" charset="0"/>
                <a:cs typeface="Times New Roman" pitchFamily="18" charset="0"/>
              </a:rPr>
              <a:t>Corngrow</a:t>
            </a:r>
            <a:r>
              <a:rPr lang="en-US" sz="3200" dirty="0" smtClean="0">
                <a:latin typeface="Times New Roman" pitchFamily="18" charset="0"/>
                <a:cs typeface="Times New Roman" pitchFamily="18" charset="0"/>
              </a:rPr>
              <a:t> during the growing season. In order to determine whether or not </a:t>
            </a:r>
            <a:r>
              <a:rPr lang="en-US" sz="3200" dirty="0" err="1" smtClean="0">
                <a:latin typeface="Times New Roman" pitchFamily="18" charset="0"/>
                <a:cs typeface="Times New Roman" pitchFamily="18" charset="0"/>
              </a:rPr>
              <a:t>Corngrow</a:t>
            </a:r>
            <a:r>
              <a:rPr lang="en-US" sz="3200" dirty="0" smtClean="0">
                <a:latin typeface="Times New Roman" pitchFamily="18" charset="0"/>
                <a:cs typeface="Times New Roman" pitchFamily="18" charset="0"/>
              </a:rPr>
              <a:t> was effective, 400 ears of corn receiving the </a:t>
            </a:r>
            <a:r>
              <a:rPr lang="en-US" sz="3200" dirty="0" err="1" smtClean="0">
                <a:latin typeface="Times New Roman" pitchFamily="18" charset="0"/>
                <a:cs typeface="Times New Roman" pitchFamily="18" charset="0"/>
              </a:rPr>
              <a:t>corngrow</a:t>
            </a:r>
            <a:r>
              <a:rPr lang="en-US" sz="3200" dirty="0" smtClean="0">
                <a:latin typeface="Times New Roman" pitchFamily="18" charset="0"/>
                <a:cs typeface="Times New Roman" pitchFamily="18" charset="0"/>
              </a:rPr>
              <a:t> treatment were selected at random. Each was weighed, and the mean weight was computed to be 16 ounces, with a standard deviation of 1 ounce. Likewise, 100 ears of untreated corn were weighed. The mean was 15.7 ounces, and the standard deviation was 1.2 ounces. </a:t>
            </a:r>
            <a:endParaRPr lang="en-US" sz="32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685800"/>
          </a:xfrm>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Example 4 </a:t>
            </a:r>
            <a:r>
              <a:rPr lang="en-US" sz="3100" i="1" dirty="0" smtClean="0">
                <a:solidFill>
                  <a:srgbClr val="FF0000"/>
                </a:solidFill>
                <a:latin typeface="Times New Roman" pitchFamily="18" charset="0"/>
                <a:cs typeface="Times New Roman" pitchFamily="18" charset="0"/>
              </a:rPr>
              <a:t>(Continued)</a:t>
            </a:r>
            <a:endParaRPr lang="en-US" sz="4400" i="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228600" y="1219200"/>
            <a:ext cx="8915400" cy="2554545"/>
          </a:xfrm>
          <a:prstGeom prst="rect">
            <a:avLst/>
          </a:prstGeom>
          <a:noFill/>
        </p:spPr>
        <p:txBody>
          <a:bodyPr wrap="square" rtlCol="0">
            <a:spAutoFit/>
          </a:bodyPr>
          <a:lstStyle/>
          <a:p>
            <a:pPr marL="514350" indent="-514350">
              <a:buAutoNum type="alphaLcParenR"/>
            </a:pPr>
            <a:r>
              <a:rPr lang="en-US" sz="3200" dirty="0" smtClean="0">
                <a:latin typeface="Times New Roman" pitchFamily="18" charset="0"/>
                <a:cs typeface="Times New Roman" pitchFamily="18" charset="0"/>
              </a:rPr>
              <a:t>Using a one-tailed test and the 0.05 level, can we say that </a:t>
            </a:r>
            <a:r>
              <a:rPr lang="en-US" sz="3200" dirty="0" err="1" smtClean="0">
                <a:latin typeface="Times New Roman" pitchFamily="18" charset="0"/>
                <a:cs typeface="Times New Roman" pitchFamily="18" charset="0"/>
              </a:rPr>
              <a:t>Corngrow</a:t>
            </a:r>
            <a:r>
              <a:rPr lang="en-US" sz="3200" dirty="0" smtClean="0">
                <a:latin typeface="Times New Roman" pitchFamily="18" charset="0"/>
                <a:cs typeface="Times New Roman" pitchFamily="18" charset="0"/>
              </a:rPr>
              <a:t> was effective in adding weight to the corn?</a:t>
            </a:r>
          </a:p>
          <a:p>
            <a:pPr marL="514350" indent="-514350">
              <a:buAutoNum type="alphaLcParenR"/>
            </a:pPr>
            <a:r>
              <a:rPr lang="en-US" sz="3200" dirty="0" smtClean="0">
                <a:latin typeface="Times New Roman" pitchFamily="18" charset="0"/>
                <a:cs typeface="Times New Roman" pitchFamily="18" charset="0"/>
              </a:rPr>
              <a:t>Show the decision rule graphically.</a:t>
            </a:r>
          </a:p>
          <a:p>
            <a:pPr marL="514350" indent="-514350">
              <a:buAutoNum type="alphaLcParenR"/>
            </a:pPr>
            <a:r>
              <a:rPr lang="en-US" sz="3200" dirty="0" smtClean="0">
                <a:latin typeface="Times New Roman" pitchFamily="18" charset="0"/>
                <a:cs typeface="Times New Roman" pitchFamily="18" charset="0"/>
              </a:rPr>
              <a:t>Compute the p-value. Interpret it.</a:t>
            </a:r>
            <a:endParaRPr lang="en-US" sz="32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685800"/>
          </a:xfrm>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Example 4 </a:t>
            </a:r>
            <a:r>
              <a:rPr lang="en-US" sz="3100" i="1" dirty="0" smtClean="0">
                <a:solidFill>
                  <a:srgbClr val="FF0000"/>
                </a:solidFill>
                <a:latin typeface="Times New Roman" pitchFamily="18" charset="0"/>
                <a:cs typeface="Times New Roman" pitchFamily="18" charset="0"/>
              </a:rPr>
              <a:t>(Continued)</a:t>
            </a:r>
            <a:endParaRPr lang="en-US" sz="4400" i="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81000" y="1219200"/>
            <a:ext cx="8763000" cy="5509200"/>
          </a:xfrm>
          <a:prstGeom prst="rect">
            <a:avLst/>
          </a:prstGeom>
          <a:noFill/>
        </p:spPr>
        <p:txBody>
          <a:bodyPr wrap="square" rtlCol="0">
            <a:spAutoFit/>
          </a:bodyPr>
          <a:lstStyle/>
          <a:p>
            <a:r>
              <a:rPr lang="en-US" sz="3200" dirty="0" smtClean="0">
                <a:latin typeface="Times New Roman" pitchFamily="18" charset="0"/>
                <a:cs typeface="Times New Roman" pitchFamily="18" charset="0"/>
              </a:rPr>
              <a:t>Assume the population #1 is of the corn receiving </a:t>
            </a:r>
            <a:r>
              <a:rPr lang="en-US" sz="3200" dirty="0" err="1" smtClean="0">
                <a:latin typeface="Times New Roman" pitchFamily="18" charset="0"/>
                <a:cs typeface="Times New Roman" pitchFamily="18" charset="0"/>
              </a:rPr>
              <a:t>Corngrow</a:t>
            </a:r>
            <a:r>
              <a:rPr lang="en-US" sz="3200" dirty="0" smtClean="0">
                <a:latin typeface="Times New Roman" pitchFamily="18" charset="0"/>
                <a:cs typeface="Times New Roman" pitchFamily="18" charset="0"/>
              </a:rPr>
              <a:t>. </a:t>
            </a:r>
            <a:endParaRPr lang="en-US" sz="3200" dirty="0">
              <a:latin typeface="Times New Roman" pitchFamily="18" charset="0"/>
              <a:cs typeface="Times New Roman" pitchFamily="18" charset="0"/>
            </a:endParaRPr>
          </a:p>
          <a:p>
            <a:r>
              <a:rPr lang="en-US" sz="3200" dirty="0" smtClean="0">
                <a:solidFill>
                  <a:srgbClr val="0000FF"/>
                </a:solidFill>
                <a:latin typeface="Times New Roman" pitchFamily="18" charset="0"/>
                <a:cs typeface="Times New Roman" pitchFamily="18" charset="0"/>
              </a:rPr>
              <a:t>Step 1: H</a:t>
            </a:r>
            <a:r>
              <a:rPr lang="en-US" sz="3200" baseline="-25000" dirty="0" smtClean="0">
                <a:solidFill>
                  <a:srgbClr val="0000FF"/>
                </a:solidFill>
                <a:latin typeface="Times New Roman" pitchFamily="18" charset="0"/>
                <a:cs typeface="Times New Roman" pitchFamily="18" charset="0"/>
              </a:rPr>
              <a:t>0 </a:t>
            </a:r>
            <a:r>
              <a:rPr lang="en-US" sz="3200" dirty="0" smtClean="0">
                <a:solidFill>
                  <a:srgbClr val="0000FF"/>
                </a:solidFill>
                <a:latin typeface="Times New Roman" pitchFamily="18" charset="0"/>
                <a:cs typeface="Times New Roman" pitchFamily="18" charset="0"/>
              </a:rPr>
              <a:t>: </a:t>
            </a:r>
            <a:r>
              <a:rPr lang="el-GR" sz="3200" dirty="0" smtClean="0">
                <a:latin typeface="Times New Roman"/>
                <a:cs typeface="Times New Roman"/>
              </a:rPr>
              <a:t>μ</a:t>
            </a:r>
            <a:r>
              <a:rPr lang="en-US" sz="3200" baseline="-25000" dirty="0" smtClean="0">
                <a:latin typeface="Times New Roman"/>
                <a:cs typeface="Times New Roman"/>
              </a:rPr>
              <a:t>1</a:t>
            </a:r>
            <a:r>
              <a:rPr lang="en-US" sz="3200" dirty="0" smtClean="0">
                <a:latin typeface="Times New Roman"/>
                <a:cs typeface="Times New Roman"/>
              </a:rPr>
              <a:t>≤</a:t>
            </a:r>
            <a:r>
              <a:rPr lang="el-GR" sz="3200" dirty="0" smtClean="0">
                <a:latin typeface="Times New Roman"/>
                <a:cs typeface="Times New Roman"/>
              </a:rPr>
              <a:t> μ</a:t>
            </a:r>
            <a:r>
              <a:rPr lang="en-US" sz="3200" baseline="-25000" dirty="0" smtClean="0">
                <a:latin typeface="Times New Roman"/>
                <a:cs typeface="Times New Roman"/>
              </a:rPr>
              <a:t>2</a:t>
            </a:r>
            <a:r>
              <a:rPr lang="en-US" sz="3200" dirty="0" smtClean="0">
                <a:latin typeface="Times New Roman"/>
                <a:cs typeface="Times New Roman"/>
              </a:rPr>
              <a:t>; 	</a:t>
            </a:r>
            <a:r>
              <a:rPr lang="en-US" sz="3200" dirty="0" smtClean="0">
                <a:solidFill>
                  <a:srgbClr val="0000FF"/>
                </a:solidFill>
                <a:latin typeface="Times New Roman" pitchFamily="18" charset="0"/>
                <a:cs typeface="Times New Roman" pitchFamily="18" charset="0"/>
              </a:rPr>
              <a:t> H</a:t>
            </a:r>
            <a:r>
              <a:rPr lang="en-US" sz="3200" baseline="-25000" dirty="0" smtClean="0">
                <a:solidFill>
                  <a:srgbClr val="0000FF"/>
                </a:solidFill>
                <a:latin typeface="Times New Roman" pitchFamily="18" charset="0"/>
                <a:cs typeface="Times New Roman" pitchFamily="18" charset="0"/>
              </a:rPr>
              <a:t>1</a:t>
            </a:r>
            <a:r>
              <a:rPr lang="en-US" sz="3200" dirty="0" smtClean="0">
                <a:solidFill>
                  <a:srgbClr val="0000FF"/>
                </a:solidFill>
                <a:latin typeface="Times New Roman" pitchFamily="18" charset="0"/>
                <a:cs typeface="Times New Roman" pitchFamily="18" charset="0"/>
              </a:rPr>
              <a:t>:</a:t>
            </a:r>
            <a:r>
              <a:rPr lang="el-GR" sz="3200" dirty="0" smtClean="0">
                <a:latin typeface="Times New Roman"/>
                <a:cs typeface="Times New Roman"/>
              </a:rPr>
              <a:t>μ</a:t>
            </a:r>
            <a:r>
              <a:rPr lang="en-US" sz="3200" baseline="-25000" dirty="0" smtClean="0">
                <a:latin typeface="Times New Roman"/>
                <a:cs typeface="Times New Roman"/>
              </a:rPr>
              <a:t>1</a:t>
            </a:r>
            <a:r>
              <a:rPr lang="en-US" sz="3200" dirty="0" smtClean="0">
                <a:latin typeface="Times New Roman"/>
                <a:cs typeface="Times New Roman"/>
              </a:rPr>
              <a:t>&gt;</a:t>
            </a:r>
            <a:r>
              <a:rPr lang="el-GR" sz="3200" dirty="0" smtClean="0">
                <a:latin typeface="Times New Roman"/>
                <a:cs typeface="Times New Roman"/>
              </a:rPr>
              <a:t> μ</a:t>
            </a:r>
            <a:r>
              <a:rPr lang="en-US" sz="3200" baseline="-25000" dirty="0" smtClean="0">
                <a:latin typeface="Times New Roman"/>
                <a:cs typeface="Times New Roman"/>
              </a:rPr>
              <a:t>2</a:t>
            </a:r>
          </a:p>
          <a:p>
            <a:r>
              <a:rPr lang="en-US" sz="3200" dirty="0" smtClean="0">
                <a:solidFill>
                  <a:srgbClr val="0000FF"/>
                </a:solidFill>
                <a:latin typeface="Times New Roman"/>
                <a:cs typeface="Times New Roman"/>
              </a:rPr>
              <a:t>Step 2: </a:t>
            </a:r>
            <a:r>
              <a:rPr lang="en-US" sz="3200" dirty="0" smtClean="0">
                <a:latin typeface="Times New Roman"/>
                <a:cs typeface="Times New Roman"/>
              </a:rPr>
              <a:t>We reject the null hypothesis if z &gt; 1.65</a:t>
            </a:r>
          </a:p>
          <a:p>
            <a:r>
              <a:rPr lang="en-US" sz="3200" dirty="0" smtClean="0">
                <a:solidFill>
                  <a:srgbClr val="0000FF"/>
                </a:solidFill>
                <a:latin typeface="Times New Roman"/>
                <a:cs typeface="Times New Roman"/>
              </a:rPr>
              <a:t>Step 3: </a:t>
            </a:r>
            <a:r>
              <a:rPr lang="en-US" sz="3200" dirty="0" smtClean="0">
                <a:latin typeface="Times New Roman"/>
                <a:cs typeface="Times New Roman"/>
              </a:rPr>
              <a:t>test statistic</a:t>
            </a:r>
          </a:p>
          <a:p>
            <a:endParaRPr lang="en-US" sz="3200" dirty="0" smtClean="0">
              <a:solidFill>
                <a:srgbClr val="0000FF"/>
              </a:solidFill>
              <a:latin typeface="Times New Roman" pitchFamily="18" charset="0"/>
              <a:cs typeface="Times New Roman" pitchFamily="18" charset="0"/>
            </a:endParaRPr>
          </a:p>
          <a:p>
            <a:endParaRPr lang="en-US" sz="3200" dirty="0" smtClean="0">
              <a:solidFill>
                <a:srgbClr val="0000FF"/>
              </a:solidFill>
              <a:latin typeface="Times New Roman"/>
              <a:cs typeface="Times New Roman"/>
            </a:endParaRPr>
          </a:p>
          <a:p>
            <a:endParaRPr lang="en-US" sz="3200" dirty="0" smtClean="0">
              <a:solidFill>
                <a:srgbClr val="0000FF"/>
              </a:solidFill>
              <a:latin typeface="Times New Roman"/>
              <a:cs typeface="Times New Roman"/>
            </a:endParaRPr>
          </a:p>
          <a:p>
            <a:r>
              <a:rPr lang="en-US" sz="3200" dirty="0" smtClean="0">
                <a:solidFill>
                  <a:srgbClr val="0000FF"/>
                </a:solidFill>
                <a:latin typeface="Times New Roman"/>
                <a:cs typeface="Times New Roman"/>
              </a:rPr>
              <a:t>Step 3: </a:t>
            </a:r>
            <a:r>
              <a:rPr lang="en-US" sz="3200" dirty="0" smtClean="0">
                <a:latin typeface="Times New Roman"/>
                <a:cs typeface="Times New Roman"/>
              </a:rPr>
              <a:t>Since z=2.31 &gt; 1.65, we reject H</a:t>
            </a:r>
            <a:r>
              <a:rPr lang="en-US" sz="3200" baseline="-25000" dirty="0" smtClean="0">
                <a:latin typeface="Times New Roman"/>
                <a:cs typeface="Times New Roman"/>
              </a:rPr>
              <a:t>0</a:t>
            </a:r>
            <a:r>
              <a:rPr lang="en-US" sz="3200" dirty="0" smtClean="0">
                <a:latin typeface="Times New Roman"/>
                <a:cs typeface="Times New Roman"/>
              </a:rPr>
              <a:t> and accept H</a:t>
            </a:r>
            <a:r>
              <a:rPr lang="en-US" sz="3200" baseline="-25000" dirty="0" smtClean="0">
                <a:latin typeface="Times New Roman"/>
                <a:cs typeface="Times New Roman"/>
              </a:rPr>
              <a:t>1</a:t>
            </a:r>
            <a:r>
              <a:rPr lang="en-US" sz="3200" dirty="0" smtClean="0">
                <a:latin typeface="Times New Roman"/>
                <a:cs typeface="Times New Roman"/>
              </a:rPr>
              <a:t>. </a:t>
            </a:r>
            <a:r>
              <a:rPr lang="en-US" sz="3200" dirty="0" err="1" smtClean="0">
                <a:latin typeface="Times New Roman"/>
                <a:cs typeface="Times New Roman"/>
              </a:rPr>
              <a:t>Corngrow</a:t>
            </a:r>
            <a:r>
              <a:rPr lang="en-US" sz="3200" dirty="0" smtClean="0">
                <a:latin typeface="Times New Roman"/>
                <a:cs typeface="Times New Roman"/>
              </a:rPr>
              <a:t> is effective. </a:t>
            </a:r>
          </a:p>
          <a:p>
            <a:r>
              <a:rPr lang="en-US" sz="3200" dirty="0" smtClean="0">
                <a:solidFill>
                  <a:srgbClr val="0000FF"/>
                </a:solidFill>
                <a:latin typeface="Times New Roman"/>
                <a:cs typeface="Times New Roman"/>
              </a:rPr>
              <a:t>P-value: </a:t>
            </a:r>
            <a:r>
              <a:rPr lang="en-US" sz="3200" dirty="0" smtClean="0">
                <a:latin typeface="Times New Roman"/>
                <a:cs typeface="Times New Roman"/>
              </a:rPr>
              <a:t>P-value is 0.0104 , found by 0.5000-0.4896</a:t>
            </a:r>
            <a:endParaRPr lang="en-US" sz="3200" dirty="0" smtClean="0">
              <a:solidFill>
                <a:srgbClr val="0000FF"/>
              </a:solidFill>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3733799" y="3276600"/>
          <a:ext cx="4718266" cy="1905000"/>
        </p:xfrm>
        <a:graphic>
          <a:graphicData uri="http://schemas.openxmlformats.org/presentationml/2006/ole">
            <p:oleObj spid="_x0000_s129026" name="Equation" r:id="rId4" imgW="1904760" imgH="64764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685800"/>
          </a:xfrm>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Example 5</a:t>
            </a:r>
            <a:endParaRPr lang="en-US" sz="4400" i="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152400" y="856357"/>
            <a:ext cx="8991600" cy="6001643"/>
          </a:xfrm>
          <a:prstGeom prst="rect">
            <a:avLst/>
          </a:prstGeom>
          <a:noFill/>
        </p:spPr>
        <p:txBody>
          <a:bodyPr wrap="square" rtlCol="0">
            <a:spAutoFit/>
          </a:bodyPr>
          <a:lstStyle/>
          <a:p>
            <a:r>
              <a:rPr lang="en-US" sz="3200" dirty="0" smtClean="0">
                <a:latin typeface="Times New Roman" pitchFamily="18" charset="0"/>
                <a:cs typeface="Times New Roman" pitchFamily="18" charset="0"/>
              </a:rPr>
              <a:t>A sample of 40 observations is selected from one population. The sample mean is 102, and the sample standard deviation is 5. A sample of 50 observations is selected from a second population. The sample mean is 99, and the sample standard deviation is 6. Conduct the following test of hypothesis using the 0.04 significance level. 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 </a:t>
            </a:r>
            <a:r>
              <a:rPr lang="el-GR" sz="3200" dirty="0" smtClean="0">
                <a:latin typeface="Times New Roman"/>
                <a:cs typeface="Times New Roman"/>
              </a:rPr>
              <a:t>μ</a:t>
            </a:r>
            <a:r>
              <a:rPr lang="en-US" sz="3200" baseline="-25000" dirty="0" smtClean="0">
                <a:latin typeface="Times New Roman"/>
                <a:cs typeface="Times New Roman"/>
              </a:rPr>
              <a:t>1</a:t>
            </a:r>
            <a:r>
              <a:rPr lang="en-US" sz="3200" dirty="0" smtClean="0">
                <a:latin typeface="Times New Roman"/>
                <a:cs typeface="Times New Roman"/>
              </a:rPr>
              <a:t> = </a:t>
            </a:r>
            <a:r>
              <a:rPr lang="el-GR" sz="3200" dirty="0" smtClean="0">
                <a:latin typeface="Times New Roman"/>
                <a:cs typeface="Times New Roman"/>
              </a:rPr>
              <a:t>μ</a:t>
            </a:r>
            <a:r>
              <a:rPr lang="en-US" sz="3200" baseline="-25000" dirty="0" smtClean="0">
                <a:latin typeface="Times New Roman"/>
                <a:cs typeface="Times New Roman"/>
              </a:rPr>
              <a:t>2 </a:t>
            </a:r>
            <a:r>
              <a:rPr lang="en-US" sz="3200" dirty="0" smtClean="0">
                <a:latin typeface="Times New Roman"/>
                <a:cs typeface="Times New Roman"/>
              </a:rPr>
              <a:t>; H</a:t>
            </a:r>
            <a:r>
              <a:rPr lang="en-US" sz="3200" baseline="-25000" dirty="0" smtClean="0">
                <a:latin typeface="Times New Roman"/>
                <a:cs typeface="Times New Roman"/>
              </a:rPr>
              <a:t>1</a:t>
            </a:r>
            <a:r>
              <a:rPr lang="en-US" sz="3200" dirty="0" smtClean="0">
                <a:latin typeface="Times New Roman"/>
                <a:cs typeface="Times New Roman"/>
              </a:rPr>
              <a:t>: </a:t>
            </a:r>
            <a:r>
              <a:rPr lang="el-GR" sz="3200" dirty="0" smtClean="0">
                <a:latin typeface="Times New Roman"/>
                <a:cs typeface="Times New Roman"/>
              </a:rPr>
              <a:t>μ</a:t>
            </a:r>
            <a:r>
              <a:rPr lang="en-US" sz="3200" baseline="-25000" dirty="0" smtClean="0">
                <a:latin typeface="Times New Roman"/>
                <a:cs typeface="Times New Roman"/>
              </a:rPr>
              <a:t>1</a:t>
            </a:r>
            <a:r>
              <a:rPr lang="en-US" sz="3200" dirty="0" smtClean="0">
                <a:latin typeface="Times New Roman"/>
                <a:cs typeface="Times New Roman"/>
              </a:rPr>
              <a:t> ≠ </a:t>
            </a:r>
            <a:r>
              <a:rPr lang="el-GR" sz="3200" dirty="0" smtClean="0">
                <a:latin typeface="Times New Roman"/>
                <a:cs typeface="Times New Roman"/>
              </a:rPr>
              <a:t>μ</a:t>
            </a:r>
            <a:r>
              <a:rPr lang="en-US" sz="3200" baseline="-25000" dirty="0" smtClean="0">
                <a:latin typeface="Times New Roman"/>
                <a:cs typeface="Times New Roman"/>
              </a:rPr>
              <a:t>2</a:t>
            </a:r>
            <a:r>
              <a:rPr lang="en-US" sz="3200" dirty="0" smtClean="0">
                <a:solidFill>
                  <a:srgbClr val="0000FF"/>
                </a:solidFill>
                <a:latin typeface="Times New Roman" pitchFamily="18" charset="0"/>
                <a:cs typeface="Times New Roman" pitchFamily="18" charset="0"/>
              </a:rPr>
              <a:t> </a:t>
            </a:r>
          </a:p>
          <a:p>
            <a:pPr marL="514350" indent="-514350">
              <a:buClr>
                <a:srgbClr val="0000FF"/>
              </a:buClr>
              <a:buAutoNum type="alphaLcParenR"/>
            </a:pPr>
            <a:r>
              <a:rPr lang="en-US" sz="3200" dirty="0" smtClean="0">
                <a:latin typeface="Times New Roman" pitchFamily="18" charset="0"/>
                <a:cs typeface="Times New Roman" pitchFamily="18" charset="0"/>
              </a:rPr>
              <a:t>Is this a one-tailed or a two-tailed test?</a:t>
            </a:r>
          </a:p>
          <a:p>
            <a:pPr marL="514350" indent="-514350">
              <a:buClr>
                <a:srgbClr val="0000FF"/>
              </a:buClr>
              <a:buAutoNum type="alphaLcParenR"/>
            </a:pPr>
            <a:r>
              <a:rPr lang="en-US" sz="3200" dirty="0" smtClean="0">
                <a:latin typeface="Times New Roman" pitchFamily="18" charset="0"/>
                <a:cs typeface="Times New Roman" pitchFamily="18" charset="0"/>
              </a:rPr>
              <a:t>State the decision rule</a:t>
            </a:r>
          </a:p>
          <a:p>
            <a:pPr marL="514350" indent="-514350">
              <a:buClr>
                <a:srgbClr val="0000FF"/>
              </a:buClr>
              <a:buAutoNum type="alphaLcParenR"/>
            </a:pPr>
            <a:r>
              <a:rPr lang="en-US" sz="3200" dirty="0" smtClean="0">
                <a:latin typeface="Times New Roman" pitchFamily="18" charset="0"/>
                <a:cs typeface="Times New Roman" pitchFamily="18" charset="0"/>
              </a:rPr>
              <a:t>Compute the value of the test statistic.</a:t>
            </a:r>
          </a:p>
          <a:p>
            <a:pPr marL="514350" indent="-514350">
              <a:buClr>
                <a:srgbClr val="0000FF"/>
              </a:buClr>
              <a:buAutoNum type="alphaLcParenR"/>
            </a:pPr>
            <a:r>
              <a:rPr lang="en-US" sz="3200" dirty="0" smtClean="0">
                <a:latin typeface="Times New Roman" pitchFamily="18" charset="0"/>
                <a:cs typeface="Times New Roman" pitchFamily="18" charset="0"/>
              </a:rPr>
              <a:t>What is the decision regarding H</a:t>
            </a:r>
            <a:r>
              <a:rPr lang="en-US" sz="3200" baseline="-25000" dirty="0" smtClean="0">
                <a:latin typeface="Times New Roman" pitchFamily="18" charset="0"/>
                <a:cs typeface="Times New Roman" pitchFamily="18" charset="0"/>
              </a:rPr>
              <a:t>0</a:t>
            </a:r>
          </a:p>
          <a:p>
            <a:pPr marL="514350" indent="-514350">
              <a:buClr>
                <a:srgbClr val="0000FF"/>
              </a:buClr>
              <a:buAutoNum type="alphaLcParenR"/>
            </a:pPr>
            <a:r>
              <a:rPr lang="en-US" sz="3200" dirty="0" smtClean="0">
                <a:latin typeface="Times New Roman"/>
                <a:cs typeface="Times New Roman"/>
              </a:rPr>
              <a:t>What is the p-value?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685800"/>
          </a:xfrm>
          <a:ln>
            <a:noFill/>
          </a:ln>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Example 5 </a:t>
            </a:r>
            <a:r>
              <a:rPr lang="en-US" sz="2700" dirty="0" smtClean="0">
                <a:solidFill>
                  <a:srgbClr val="FF0000"/>
                </a:solidFill>
                <a:latin typeface="Times New Roman" pitchFamily="18" charset="0"/>
                <a:cs typeface="Times New Roman" pitchFamily="18" charset="0"/>
              </a:rPr>
              <a:t>(</a:t>
            </a:r>
            <a:r>
              <a:rPr lang="en-US" sz="2700" i="1" dirty="0" smtClean="0">
                <a:solidFill>
                  <a:srgbClr val="FF0000"/>
                </a:solidFill>
                <a:latin typeface="Times New Roman" pitchFamily="18" charset="0"/>
                <a:cs typeface="Times New Roman" pitchFamily="18" charset="0"/>
              </a:rPr>
              <a:t>Continued</a:t>
            </a:r>
            <a:r>
              <a:rPr lang="en-US" sz="2700" dirty="0" smtClean="0">
                <a:solidFill>
                  <a:srgbClr val="FF0000"/>
                </a:solidFill>
                <a:latin typeface="Times New Roman" pitchFamily="18" charset="0"/>
                <a:cs typeface="Times New Roman" pitchFamily="18" charset="0"/>
              </a:rPr>
              <a:t>)</a:t>
            </a:r>
            <a:endParaRPr lang="en-US" sz="27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114485"/>
            <a:ext cx="8839200" cy="4524315"/>
          </a:xfrm>
          <a:prstGeom prst="rect">
            <a:avLst/>
          </a:prstGeom>
          <a:noFill/>
        </p:spPr>
        <p:txBody>
          <a:bodyPr wrap="square" rtlCol="0">
            <a:spAutoFit/>
          </a:bodyPr>
          <a:lstStyle/>
          <a:p>
            <a:pPr marL="514350" indent="-514350">
              <a:buClr>
                <a:srgbClr val="0000FF"/>
              </a:buClr>
              <a:buAutoNum type="alphaLcParenR"/>
            </a:pPr>
            <a:r>
              <a:rPr lang="en-US" sz="3200" dirty="0" smtClean="0">
                <a:latin typeface="Times New Roman" pitchFamily="18" charset="0"/>
                <a:cs typeface="Times New Roman" pitchFamily="18" charset="0"/>
              </a:rPr>
              <a:t>A two-tailed test</a:t>
            </a:r>
          </a:p>
          <a:p>
            <a:pPr marL="514350" indent="-514350">
              <a:buClr>
                <a:srgbClr val="0000FF"/>
              </a:buClr>
              <a:buAutoNum type="alphaLcParenR"/>
            </a:pPr>
            <a:r>
              <a:rPr lang="en-US" sz="3200" dirty="0" smtClean="0">
                <a:latin typeface="Times New Roman" pitchFamily="18" charset="0"/>
                <a:cs typeface="Times New Roman" pitchFamily="18" charset="0"/>
              </a:rPr>
              <a:t>Reject 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 and accept H</a:t>
            </a:r>
            <a:r>
              <a:rPr lang="en-US" sz="3200" baseline="-25000" dirty="0" smtClean="0">
                <a:latin typeface="Times New Roman" pitchFamily="18" charset="0"/>
                <a:cs typeface="Times New Roman" pitchFamily="18" charset="0"/>
              </a:rPr>
              <a:t>1</a:t>
            </a:r>
            <a:r>
              <a:rPr lang="en-US" sz="3200" dirty="0" smtClean="0">
                <a:latin typeface="Times New Roman" pitchFamily="18" charset="0"/>
                <a:cs typeface="Times New Roman" pitchFamily="18" charset="0"/>
              </a:rPr>
              <a:t> if z&lt;-2.05 or z&gt; 2.05.</a:t>
            </a:r>
          </a:p>
          <a:p>
            <a:pPr marL="514350" indent="-514350">
              <a:buClr>
                <a:srgbClr val="0000FF"/>
              </a:buClr>
              <a:buAutoNum type="alphaLcParenR"/>
            </a:pPr>
            <a:r>
              <a:rPr lang="en-US" sz="3200" dirty="0" smtClean="0">
                <a:latin typeface="Times New Roman" pitchFamily="18" charset="0"/>
                <a:cs typeface="Times New Roman" pitchFamily="18" charset="0"/>
              </a:rPr>
              <a:t>Test statistic</a:t>
            </a:r>
          </a:p>
          <a:p>
            <a:pPr marL="514350" indent="-514350">
              <a:buClr>
                <a:srgbClr val="0000FF"/>
              </a:buClr>
              <a:buAutoNum type="alphaLcParenR"/>
            </a:pPr>
            <a:endParaRPr lang="en-US" sz="3200" dirty="0" smtClean="0">
              <a:latin typeface="Times New Roman" pitchFamily="18" charset="0"/>
              <a:cs typeface="Times New Roman" pitchFamily="18" charset="0"/>
            </a:endParaRPr>
          </a:p>
          <a:p>
            <a:pPr marL="514350" indent="-514350">
              <a:buClr>
                <a:srgbClr val="0000FF"/>
              </a:buClr>
              <a:buAutoNum type="alphaLcParenR"/>
            </a:pPr>
            <a:endParaRPr lang="en-US" sz="3200" dirty="0" smtClean="0">
              <a:latin typeface="Times New Roman" pitchFamily="18" charset="0"/>
              <a:cs typeface="Times New Roman" pitchFamily="18" charset="0"/>
            </a:endParaRPr>
          </a:p>
          <a:p>
            <a:pPr marL="514350" indent="-514350">
              <a:buClr>
                <a:srgbClr val="0000FF"/>
              </a:buClr>
              <a:buAutoNum type="alphaLcParenR"/>
            </a:pPr>
            <a:endParaRPr lang="en-US" sz="3200" dirty="0" smtClean="0">
              <a:latin typeface="Times New Roman" pitchFamily="18" charset="0"/>
              <a:cs typeface="Times New Roman" pitchFamily="18" charset="0"/>
            </a:endParaRPr>
          </a:p>
          <a:p>
            <a:pPr marL="514350" indent="-514350">
              <a:buClr>
                <a:srgbClr val="0000FF"/>
              </a:buClr>
              <a:buAutoNum type="alphaLcParenR"/>
            </a:pPr>
            <a:r>
              <a:rPr lang="en-US" sz="3200" dirty="0" smtClean="0">
                <a:latin typeface="Times New Roman" pitchFamily="18" charset="0"/>
                <a:cs typeface="Times New Roman" pitchFamily="18" charset="0"/>
              </a:rPr>
              <a:t>Reject H</a:t>
            </a:r>
            <a:r>
              <a:rPr lang="en-US" sz="3200" baseline="-25000" dirty="0" smtClean="0">
                <a:latin typeface="Times New Roman" pitchFamily="18" charset="0"/>
                <a:cs typeface="Times New Roman" pitchFamily="18" charset="0"/>
              </a:rPr>
              <a:t>0 </a:t>
            </a:r>
            <a:r>
              <a:rPr lang="en-US" sz="3200" dirty="0" smtClean="0">
                <a:latin typeface="Times New Roman" pitchFamily="18" charset="0"/>
                <a:cs typeface="Times New Roman" pitchFamily="18" charset="0"/>
              </a:rPr>
              <a:t> and accept H</a:t>
            </a:r>
            <a:r>
              <a:rPr lang="en-US" sz="3200" baseline="-25000" dirty="0" smtClean="0">
                <a:latin typeface="Times New Roman" pitchFamily="18" charset="0"/>
                <a:cs typeface="Times New Roman" pitchFamily="18" charset="0"/>
              </a:rPr>
              <a:t>1</a:t>
            </a:r>
            <a:r>
              <a:rPr lang="en-US" sz="3200" dirty="0" smtClean="0">
                <a:latin typeface="Times New Roman" pitchFamily="18" charset="0"/>
                <a:cs typeface="Times New Roman" pitchFamily="18" charset="0"/>
              </a:rPr>
              <a:t>.</a:t>
            </a:r>
          </a:p>
          <a:p>
            <a:pPr marL="514350" indent="-514350">
              <a:buClr>
                <a:srgbClr val="0000FF"/>
              </a:buClr>
              <a:buAutoNum type="alphaLcParenR"/>
            </a:pPr>
            <a:r>
              <a:rPr lang="en-US" sz="3200" dirty="0" smtClean="0">
                <a:latin typeface="Times New Roman" pitchFamily="18" charset="0"/>
                <a:cs typeface="Times New Roman" pitchFamily="18" charset="0"/>
              </a:rPr>
              <a:t>P-value:</a:t>
            </a:r>
          </a:p>
          <a:p>
            <a:pPr marL="514350" indent="-514350">
              <a:buClr>
                <a:srgbClr val="0000FF"/>
              </a:buClr>
            </a:pPr>
            <a:r>
              <a:rPr lang="en-US" sz="3200" dirty="0" smtClean="0">
                <a:latin typeface="Times New Roman" pitchFamily="18" charset="0"/>
                <a:cs typeface="Times New Roman" pitchFamily="18" charset="0"/>
              </a:rPr>
              <a:t>	p=2(0.5-0.4952)=0.0096.</a:t>
            </a:r>
          </a:p>
        </p:txBody>
      </p:sp>
      <p:graphicFrame>
        <p:nvGraphicFramePr>
          <p:cNvPr id="6" name="Object 5"/>
          <p:cNvGraphicFramePr>
            <a:graphicFrameLocks noChangeAspect="1"/>
          </p:cNvGraphicFramePr>
          <p:nvPr/>
        </p:nvGraphicFramePr>
        <p:xfrm>
          <a:off x="2762250" y="2581275"/>
          <a:ext cx="2971800" cy="1457325"/>
        </p:xfrm>
        <a:graphic>
          <a:graphicData uri="http://schemas.openxmlformats.org/presentationml/2006/ole">
            <p:oleObj spid="_x0000_s140290" name="Equation" r:id="rId4" imgW="1320480" imgH="64764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685800"/>
          </a:xfrm>
          <a:ln>
            <a:noFill/>
          </a:ln>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Test Concerning Proportions</a:t>
            </a:r>
            <a:endParaRPr lang="en-US" sz="27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114485"/>
            <a:ext cx="8839200" cy="5016758"/>
          </a:xfrm>
          <a:prstGeom prst="rect">
            <a:avLst/>
          </a:prstGeom>
          <a:noFill/>
        </p:spPr>
        <p:txBody>
          <a:bodyPr wrap="square" rtlCol="0">
            <a:spAutoFit/>
          </a:bodyPr>
          <a:lstStyle/>
          <a:p>
            <a:pPr>
              <a:buClr>
                <a:srgbClr val="0000FF"/>
              </a:buClr>
            </a:pPr>
            <a:r>
              <a:rPr lang="en-US" sz="3200" dirty="0" smtClean="0">
                <a:solidFill>
                  <a:srgbClr val="0000FF"/>
                </a:solidFill>
                <a:latin typeface="Times New Roman" pitchFamily="18" charset="0"/>
                <a:cs typeface="Times New Roman" pitchFamily="18" charset="0"/>
              </a:rPr>
              <a:t>Proportion : </a:t>
            </a:r>
            <a:r>
              <a:rPr lang="en-US" sz="3200" dirty="0" smtClean="0">
                <a:latin typeface="Times New Roman" pitchFamily="18" charset="0"/>
                <a:cs typeface="Times New Roman" pitchFamily="18" charset="0"/>
              </a:rPr>
              <a:t>A fraction, ratio, or percentage that indicates the part of the population or sample having a particular trait of interest.</a:t>
            </a:r>
          </a:p>
          <a:p>
            <a:pPr>
              <a:buClr>
                <a:srgbClr val="0000FF"/>
              </a:buClr>
            </a:pPr>
            <a:r>
              <a:rPr lang="en-US" sz="3200" dirty="0" smtClean="0">
                <a:solidFill>
                  <a:srgbClr val="0000FF"/>
                </a:solidFill>
                <a:latin typeface="Times New Roman" pitchFamily="18" charset="0"/>
                <a:cs typeface="Times New Roman" pitchFamily="18" charset="0"/>
              </a:rPr>
              <a:t>Sample proportion: </a:t>
            </a:r>
          </a:p>
          <a:p>
            <a:pPr>
              <a:buClr>
                <a:srgbClr val="0000FF"/>
              </a:buClr>
            </a:pPr>
            <a:endParaRPr lang="en-US" sz="3200" dirty="0" smtClean="0">
              <a:solidFill>
                <a:srgbClr val="0000FF"/>
              </a:solidFill>
              <a:latin typeface="Times New Roman" pitchFamily="18" charset="0"/>
              <a:cs typeface="Times New Roman" pitchFamily="18" charset="0"/>
            </a:endParaRPr>
          </a:p>
          <a:p>
            <a:pPr>
              <a:buClr>
                <a:srgbClr val="0000FF"/>
              </a:buClr>
            </a:pPr>
            <a:endParaRPr lang="en-US" sz="3200" dirty="0" smtClean="0">
              <a:solidFill>
                <a:srgbClr val="0000FF"/>
              </a:solidFill>
              <a:latin typeface="Times New Roman" pitchFamily="18" charset="0"/>
              <a:cs typeface="Times New Roman" pitchFamily="18" charset="0"/>
            </a:endParaRPr>
          </a:p>
          <a:p>
            <a:pPr>
              <a:buClr>
                <a:srgbClr val="0000FF"/>
              </a:buClr>
            </a:pPr>
            <a:endParaRPr lang="en-US" sz="3200" dirty="0" smtClean="0">
              <a:solidFill>
                <a:srgbClr val="0000FF"/>
              </a:solidFill>
              <a:latin typeface="Times New Roman" pitchFamily="18" charset="0"/>
              <a:cs typeface="Times New Roman" pitchFamily="18" charset="0"/>
            </a:endParaRPr>
          </a:p>
          <a:p>
            <a:pPr>
              <a:buClr>
                <a:srgbClr val="0000FF"/>
              </a:buClr>
            </a:pPr>
            <a:r>
              <a:rPr lang="en-US" sz="3200" dirty="0" smtClean="0">
                <a:solidFill>
                  <a:srgbClr val="0000FF"/>
                </a:solidFill>
                <a:latin typeface="Times New Roman" pitchFamily="18" charset="0"/>
                <a:cs typeface="Times New Roman" pitchFamily="18" charset="0"/>
              </a:rPr>
              <a:t>The test is appropriate when both n</a:t>
            </a:r>
            <a:r>
              <a:rPr lang="el-GR" sz="3200" dirty="0" smtClean="0">
                <a:solidFill>
                  <a:srgbClr val="0000FF"/>
                </a:solidFill>
                <a:latin typeface="Times New Roman"/>
                <a:cs typeface="Times New Roman"/>
              </a:rPr>
              <a:t>π</a:t>
            </a:r>
            <a:r>
              <a:rPr lang="en-US" sz="3200" dirty="0" smtClean="0">
                <a:solidFill>
                  <a:srgbClr val="0000FF"/>
                </a:solidFill>
                <a:latin typeface="Times New Roman"/>
                <a:cs typeface="Times New Roman"/>
              </a:rPr>
              <a:t> and n(1-</a:t>
            </a:r>
            <a:r>
              <a:rPr lang="el-GR" sz="3200" dirty="0" smtClean="0">
                <a:solidFill>
                  <a:srgbClr val="0000FF"/>
                </a:solidFill>
                <a:latin typeface="Times New Roman"/>
                <a:cs typeface="Times New Roman"/>
              </a:rPr>
              <a:t> π</a:t>
            </a:r>
            <a:r>
              <a:rPr lang="en-US" sz="3200" dirty="0" smtClean="0">
                <a:solidFill>
                  <a:srgbClr val="0000FF"/>
                </a:solidFill>
                <a:latin typeface="Times New Roman"/>
                <a:cs typeface="Times New Roman"/>
              </a:rPr>
              <a:t>) are at least 5, where n is the sample size, and </a:t>
            </a:r>
            <a:r>
              <a:rPr lang="el-GR" sz="3200" dirty="0" smtClean="0">
                <a:solidFill>
                  <a:srgbClr val="0000FF"/>
                </a:solidFill>
                <a:latin typeface="Times New Roman"/>
                <a:cs typeface="Times New Roman"/>
              </a:rPr>
              <a:t>π</a:t>
            </a:r>
            <a:r>
              <a:rPr lang="en-US" sz="3200" dirty="0" smtClean="0">
                <a:solidFill>
                  <a:srgbClr val="0000FF"/>
                </a:solidFill>
                <a:latin typeface="Times New Roman"/>
                <a:cs typeface="Times New Roman"/>
              </a:rPr>
              <a:t> is the population proportion. </a:t>
            </a:r>
            <a:endParaRPr lang="en-US" sz="3200" dirty="0" smtClean="0">
              <a:solidFill>
                <a:srgbClr val="0000FF"/>
              </a:solidFill>
              <a:latin typeface="Times New Roman" pitchFamily="18" charset="0"/>
              <a:cs typeface="Times New Roman" pitchFamily="18" charset="0"/>
            </a:endParaRPr>
          </a:p>
        </p:txBody>
      </p:sp>
      <p:graphicFrame>
        <p:nvGraphicFramePr>
          <p:cNvPr id="7" name="Object 6"/>
          <p:cNvGraphicFramePr>
            <a:graphicFrameLocks noChangeAspect="1"/>
          </p:cNvGraphicFramePr>
          <p:nvPr/>
        </p:nvGraphicFramePr>
        <p:xfrm>
          <a:off x="814641" y="3048000"/>
          <a:ext cx="7719759" cy="1381431"/>
        </p:xfrm>
        <a:graphic>
          <a:graphicData uri="http://schemas.openxmlformats.org/presentationml/2006/ole">
            <p:oleObj spid="_x0000_s144387" name="Equation" r:id="rId4" imgW="2412720" imgH="43164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dirty="0" smtClean="0">
                <a:solidFill>
                  <a:srgbClr val="FF0000"/>
                </a:solidFill>
                <a:latin typeface="Times New Roman" pitchFamily="18" charset="0"/>
                <a:cs typeface="Times New Roman" pitchFamily="18" charset="0"/>
              </a:rPr>
              <a:t>What is a Statistical Hypothesis?</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478340"/>
            <a:ext cx="8839200" cy="4031873"/>
          </a:xfrm>
          <a:prstGeom prst="rect">
            <a:avLst/>
          </a:prstGeom>
          <a:noFill/>
        </p:spPr>
        <p:txBody>
          <a:bodyPr wrap="square" rtlCol="0">
            <a:spAutoFit/>
          </a:bodyPr>
          <a:lstStyle/>
          <a:p>
            <a:pPr marL="288925" indent="-244475">
              <a:buFont typeface="Courier New" pitchFamily="49" charset="0"/>
              <a:buChar char="o"/>
            </a:pPr>
            <a:r>
              <a:rPr lang="en-US" sz="3200" dirty="0" smtClean="0">
                <a:solidFill>
                  <a:srgbClr val="0000FF"/>
                </a:solidFill>
                <a:latin typeface="Times New Roman" pitchFamily="18" charset="0"/>
                <a:cs typeface="Times New Roman" pitchFamily="18" charset="0"/>
              </a:rPr>
              <a:t>A hypothesis </a:t>
            </a:r>
            <a:r>
              <a:rPr lang="en-US" sz="3200" dirty="0" smtClean="0">
                <a:latin typeface="Times New Roman" pitchFamily="18" charset="0"/>
                <a:cs typeface="Times New Roman" pitchFamily="18" charset="0"/>
              </a:rPr>
              <a:t>is a statement about the value of a population developed for the purpose of testing.</a:t>
            </a:r>
          </a:p>
          <a:p>
            <a:pPr marL="288925" indent="-244475">
              <a:buFont typeface="Courier New" pitchFamily="49" charset="0"/>
              <a:buChar char="o"/>
            </a:pPr>
            <a:r>
              <a:rPr lang="en-US" sz="3200" dirty="0" smtClean="0">
                <a:latin typeface="Times New Roman" pitchFamily="18" charset="0"/>
                <a:cs typeface="Times New Roman" pitchFamily="18" charset="0"/>
              </a:rPr>
              <a:t>Examples of hypotheses made about a population parameter are:</a:t>
            </a:r>
          </a:p>
          <a:p>
            <a:pPr marL="971550" lvl="1" indent="-514350">
              <a:buFont typeface="+mj-lt"/>
              <a:buAutoNum type="arabicParenR"/>
            </a:pPr>
            <a:r>
              <a:rPr lang="en-US" sz="3200" dirty="0" smtClean="0">
                <a:latin typeface="Times New Roman" pitchFamily="18" charset="0"/>
                <a:cs typeface="Times New Roman" pitchFamily="18" charset="0"/>
              </a:rPr>
              <a:t>The mean monthly income for systems analysts is $3, 625.</a:t>
            </a:r>
          </a:p>
          <a:p>
            <a:pPr marL="971550" lvl="1" indent="-514350">
              <a:buFont typeface="+mj-lt"/>
              <a:buAutoNum type="arabicParenR"/>
            </a:pPr>
            <a:r>
              <a:rPr lang="en-US" sz="3200" dirty="0" smtClean="0">
                <a:latin typeface="Times New Roman" pitchFamily="18" charset="0"/>
                <a:cs typeface="Times New Roman" pitchFamily="18" charset="0"/>
              </a:rPr>
              <a:t>Twenty percent of all juvenile offenders are caught and sentenced to prison.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19200"/>
            <a:ext cx="9144000" cy="685800"/>
          </a:xfrm>
          <a:ln>
            <a:noFill/>
          </a:ln>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Test Concerning Proportions</a:t>
            </a:r>
            <a:r>
              <a:rPr lang="en-US" sz="2700" dirty="0" smtClean="0">
                <a:solidFill>
                  <a:srgbClr val="FF0000"/>
                </a:solidFill>
                <a:latin typeface="Times New Roman" pitchFamily="18" charset="0"/>
                <a:cs typeface="Times New Roman" pitchFamily="18" charset="0"/>
              </a:rPr>
              <a:t> (</a:t>
            </a:r>
            <a:r>
              <a:rPr lang="en-US" sz="2700" i="1" dirty="0" smtClean="0">
                <a:solidFill>
                  <a:srgbClr val="FF0000"/>
                </a:solidFill>
                <a:latin typeface="Times New Roman" pitchFamily="18" charset="0"/>
                <a:cs typeface="Times New Roman" pitchFamily="18" charset="0"/>
              </a:rPr>
              <a:t>Continued</a:t>
            </a:r>
            <a:r>
              <a:rPr lang="en-US" sz="2700" dirty="0" smtClean="0">
                <a:solidFill>
                  <a:srgbClr val="FF0000"/>
                </a:solidFill>
                <a:latin typeface="Times New Roman" pitchFamily="18" charset="0"/>
                <a:cs typeface="Times New Roman" pitchFamily="18" charset="0"/>
              </a:rPr>
              <a:t>)</a:t>
            </a:r>
            <a:br>
              <a:rPr lang="en-US" sz="2700" dirty="0" smtClean="0">
                <a:solidFill>
                  <a:srgbClr val="FF0000"/>
                </a:solidFill>
                <a:latin typeface="Times New Roman" pitchFamily="18" charset="0"/>
                <a:cs typeface="Times New Roman" pitchFamily="18" charset="0"/>
              </a:rPr>
            </a:br>
            <a:r>
              <a:rPr lang="en-US" sz="2800" dirty="0" smtClean="0">
                <a:solidFill>
                  <a:srgbClr val="0000FF"/>
                </a:solidFill>
                <a:latin typeface="Times New Roman" pitchFamily="18" charset="0"/>
                <a:cs typeface="Times New Roman" pitchFamily="18" charset="0"/>
              </a:rPr>
              <a:t/>
            </a:r>
            <a:br>
              <a:rPr lang="en-US" sz="2800" dirty="0" smtClean="0">
                <a:solidFill>
                  <a:srgbClr val="0000FF"/>
                </a:solidFill>
                <a:latin typeface="Times New Roman" pitchFamily="18" charset="0"/>
                <a:cs typeface="Times New Roman" pitchFamily="18" charset="0"/>
              </a:rPr>
            </a:br>
            <a:endParaRPr lang="en-US" sz="27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457200" y="1447800"/>
            <a:ext cx="8839200" cy="4524315"/>
          </a:xfrm>
          <a:prstGeom prst="rect">
            <a:avLst/>
          </a:prstGeom>
          <a:noFill/>
        </p:spPr>
        <p:txBody>
          <a:bodyPr wrap="square" rtlCol="0">
            <a:spAutoFit/>
          </a:bodyPr>
          <a:lstStyle/>
          <a:p>
            <a:pPr defTabSz="398463">
              <a:buClr>
                <a:srgbClr val="0000FF"/>
              </a:buClr>
            </a:pPr>
            <a:r>
              <a:rPr lang="el-GR" sz="3200" dirty="0" smtClean="0">
                <a:latin typeface="Times New Roman"/>
                <a:cs typeface="Times New Roman"/>
              </a:rPr>
              <a:t>π</a:t>
            </a:r>
            <a:r>
              <a:rPr lang="en-US" sz="3200" dirty="0" smtClean="0">
                <a:latin typeface="Times New Roman"/>
                <a:cs typeface="Times New Roman"/>
              </a:rPr>
              <a:t>: be the population proportion, p:	be the sample proportion, and n: the sample size. Then </a:t>
            </a:r>
          </a:p>
          <a:p>
            <a:pPr defTabSz="398463">
              <a:buClr>
                <a:srgbClr val="0000FF"/>
              </a:buClr>
              <a:buFont typeface="Courier New" pitchFamily="49" charset="0"/>
              <a:buChar char="o"/>
            </a:pPr>
            <a:r>
              <a:rPr lang="en-US" sz="3200" dirty="0" smtClean="0">
                <a:latin typeface="Times New Roman"/>
                <a:cs typeface="Times New Roman"/>
              </a:rPr>
              <a:t> The standard error of the population proportion is</a:t>
            </a:r>
          </a:p>
          <a:p>
            <a:pPr defTabSz="398463">
              <a:buClr>
                <a:srgbClr val="0000FF"/>
              </a:buClr>
              <a:buFont typeface="Courier New" pitchFamily="49" charset="0"/>
              <a:buChar char="o"/>
            </a:pPr>
            <a:endParaRPr lang="en-US" sz="3200" dirty="0" smtClean="0">
              <a:latin typeface="Times New Roman"/>
              <a:cs typeface="Times New Roman"/>
            </a:endParaRPr>
          </a:p>
          <a:p>
            <a:pPr defTabSz="398463">
              <a:buClr>
                <a:srgbClr val="0000FF"/>
              </a:buClr>
              <a:buFont typeface="Courier New" pitchFamily="49" charset="0"/>
              <a:buChar char="o"/>
            </a:pPr>
            <a:endParaRPr lang="en-US" sz="3200" dirty="0" smtClean="0">
              <a:latin typeface="Times New Roman"/>
              <a:cs typeface="Times New Roman"/>
            </a:endParaRPr>
          </a:p>
          <a:p>
            <a:pPr defTabSz="398463">
              <a:buClr>
                <a:srgbClr val="0000FF"/>
              </a:buClr>
              <a:buFont typeface="Courier New" pitchFamily="49" charset="0"/>
              <a:buChar char="o"/>
            </a:pPr>
            <a:endParaRPr lang="en-US" sz="3200" dirty="0" smtClean="0">
              <a:latin typeface="Times New Roman"/>
              <a:cs typeface="Times New Roman"/>
            </a:endParaRPr>
          </a:p>
          <a:p>
            <a:pPr defTabSz="398463">
              <a:buClr>
                <a:srgbClr val="0000FF"/>
              </a:buClr>
              <a:buFont typeface="Courier New" pitchFamily="49" charset="0"/>
              <a:buChar char="o"/>
            </a:pPr>
            <a:r>
              <a:rPr lang="en-US" sz="3200" dirty="0" smtClean="0">
                <a:latin typeface="Times New Roman"/>
                <a:cs typeface="Times New Roman"/>
              </a:rPr>
              <a:t> The test statistic is </a:t>
            </a:r>
          </a:p>
          <a:p>
            <a:pPr defTabSz="398463">
              <a:buClr>
                <a:srgbClr val="0000FF"/>
              </a:buClr>
            </a:pPr>
            <a:r>
              <a:rPr lang="en-US" sz="3200" dirty="0" smtClean="0">
                <a:latin typeface="Times New Roman"/>
                <a:cs typeface="Times New Roman"/>
              </a:rPr>
              <a:t>                                 or </a:t>
            </a:r>
          </a:p>
          <a:p>
            <a:pPr>
              <a:buClr>
                <a:srgbClr val="0000FF"/>
              </a:buClr>
            </a:pPr>
            <a:r>
              <a:rPr lang="en-US" sz="3200" dirty="0" smtClean="0">
                <a:latin typeface="Times New Roman"/>
                <a:cs typeface="Times New Roman"/>
              </a:rPr>
              <a:t>	</a:t>
            </a:r>
            <a:r>
              <a:rPr lang="en-US" sz="3200" dirty="0" smtClean="0">
                <a:latin typeface="MaplePi"/>
                <a:cs typeface="Times New Roman" pitchFamily="18" charset="0"/>
              </a:rPr>
              <a:t> </a:t>
            </a:r>
            <a:endParaRPr lang="en-US" sz="3200" dirty="0" smtClean="0">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2105025" y="3082925"/>
          <a:ext cx="2849563" cy="1300163"/>
        </p:xfrm>
        <a:graphic>
          <a:graphicData uri="http://schemas.openxmlformats.org/presentationml/2006/ole">
            <p:oleObj spid="_x0000_s146434" name="Equation" r:id="rId4" imgW="1028520" imgH="469800" progId="Equation.DSMT4">
              <p:embed/>
            </p:oleObj>
          </a:graphicData>
        </a:graphic>
      </p:graphicFrame>
      <p:graphicFrame>
        <p:nvGraphicFramePr>
          <p:cNvPr id="7" name="Object 6"/>
          <p:cNvGraphicFramePr>
            <a:graphicFrameLocks noChangeAspect="1"/>
          </p:cNvGraphicFramePr>
          <p:nvPr/>
        </p:nvGraphicFramePr>
        <p:xfrm>
          <a:off x="1600200" y="4771104"/>
          <a:ext cx="1645024" cy="1165225"/>
        </p:xfrm>
        <a:graphic>
          <a:graphicData uri="http://schemas.openxmlformats.org/presentationml/2006/ole">
            <p:oleObj spid="_x0000_s146435" name="Equation" r:id="rId5" imgW="609480" imgH="431640" progId="Equation.DSMT4">
              <p:embed/>
            </p:oleObj>
          </a:graphicData>
        </a:graphic>
      </p:graphicFrame>
      <p:graphicFrame>
        <p:nvGraphicFramePr>
          <p:cNvPr id="146436" name="Object 4"/>
          <p:cNvGraphicFramePr>
            <a:graphicFrameLocks noChangeAspect="1"/>
          </p:cNvGraphicFramePr>
          <p:nvPr/>
        </p:nvGraphicFramePr>
        <p:xfrm>
          <a:off x="4724400" y="4616245"/>
          <a:ext cx="2438400" cy="1688898"/>
        </p:xfrm>
        <a:graphic>
          <a:graphicData uri="http://schemas.openxmlformats.org/presentationml/2006/ole">
            <p:oleObj spid="_x0000_s146436" name="Equation" r:id="rId6" imgW="952200" imgH="66024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66800"/>
            <a:ext cx="9144000" cy="685800"/>
          </a:xfrm>
          <a:ln>
            <a:noFill/>
          </a:ln>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Test Concerning Proportions</a:t>
            </a:r>
            <a:r>
              <a:rPr lang="en-US" sz="2700" dirty="0" smtClean="0">
                <a:solidFill>
                  <a:srgbClr val="FF0000"/>
                </a:solidFill>
                <a:latin typeface="Times New Roman" pitchFamily="18" charset="0"/>
                <a:cs typeface="Times New Roman" pitchFamily="18" charset="0"/>
              </a:rPr>
              <a:t> (</a:t>
            </a:r>
            <a:r>
              <a:rPr lang="en-US" sz="2700" i="1" dirty="0" smtClean="0">
                <a:solidFill>
                  <a:srgbClr val="FF0000"/>
                </a:solidFill>
                <a:latin typeface="Times New Roman" pitchFamily="18" charset="0"/>
                <a:cs typeface="Times New Roman" pitchFamily="18" charset="0"/>
              </a:rPr>
              <a:t>Continued</a:t>
            </a:r>
            <a:r>
              <a:rPr lang="en-US" sz="2700" dirty="0" smtClean="0">
                <a:solidFill>
                  <a:srgbClr val="FF0000"/>
                </a:solidFill>
                <a:latin typeface="Times New Roman" pitchFamily="18" charset="0"/>
                <a:cs typeface="Times New Roman" pitchFamily="18" charset="0"/>
              </a:rPr>
              <a:t>)</a:t>
            </a:r>
            <a:br>
              <a:rPr lang="en-US" sz="2700" dirty="0" smtClean="0">
                <a:solidFill>
                  <a:srgbClr val="FF0000"/>
                </a:solidFill>
                <a:latin typeface="Times New Roman" pitchFamily="18" charset="0"/>
                <a:cs typeface="Times New Roman" pitchFamily="18" charset="0"/>
              </a:rPr>
            </a:br>
            <a:r>
              <a:rPr lang="en-US" sz="2800" dirty="0" smtClean="0">
                <a:solidFill>
                  <a:srgbClr val="0000FF"/>
                </a:solidFill>
                <a:latin typeface="Times New Roman" pitchFamily="18" charset="0"/>
                <a:cs typeface="Times New Roman" pitchFamily="18" charset="0"/>
              </a:rPr>
              <a:t>Example 6</a:t>
            </a:r>
            <a:br>
              <a:rPr lang="en-US" sz="2800" dirty="0" smtClean="0">
                <a:solidFill>
                  <a:srgbClr val="0000FF"/>
                </a:solidFill>
                <a:latin typeface="Times New Roman" pitchFamily="18" charset="0"/>
                <a:cs typeface="Times New Roman" pitchFamily="18" charset="0"/>
              </a:rPr>
            </a:br>
            <a:endParaRPr lang="en-US" sz="27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799" y="1519297"/>
            <a:ext cx="8706465" cy="5016758"/>
          </a:xfrm>
          <a:prstGeom prst="rect">
            <a:avLst/>
          </a:prstGeom>
          <a:noFill/>
        </p:spPr>
        <p:txBody>
          <a:bodyPr wrap="square" rtlCol="0">
            <a:spAutoFit/>
          </a:bodyPr>
          <a:lstStyle/>
          <a:p>
            <a:pPr>
              <a:buClr>
                <a:srgbClr val="0000FF"/>
              </a:buClr>
            </a:pPr>
            <a:r>
              <a:rPr lang="en-US" sz="3200" dirty="0" smtClean="0">
                <a:latin typeface="Times New Roman" pitchFamily="18" charset="0"/>
                <a:cs typeface="Times New Roman" pitchFamily="18" charset="0"/>
              </a:rPr>
              <a:t>Suppose prior election in a state indicated it is necessary for a candidate for governor to receive at least 80% of the vote in the northern section of the state to be selected. The incumbent governor is interested in assessing his chances of returning to office and plans to conduct a survey of 2000 registered voters in northern section of the state. The survey revealed that 1550 planned to vote for </a:t>
            </a:r>
            <a:r>
              <a:rPr lang="en-US" sz="3200" dirty="0" err="1" smtClean="0">
                <a:latin typeface="Times New Roman" pitchFamily="18" charset="0"/>
                <a:cs typeface="Times New Roman" pitchFamily="18" charset="0"/>
              </a:rPr>
              <a:t>him.Using</a:t>
            </a:r>
            <a:r>
              <a:rPr lang="en-US" sz="3200" dirty="0" smtClean="0">
                <a:latin typeface="Times New Roman" pitchFamily="18" charset="0"/>
                <a:cs typeface="Times New Roman" pitchFamily="18" charset="0"/>
              </a:rPr>
              <a:t> the hypothesis-testing procedure, assess the governor’s chances of reelection.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66800"/>
            <a:ext cx="9144000" cy="685800"/>
          </a:xfrm>
          <a:ln>
            <a:noFill/>
          </a:ln>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Test Concerning Proportions</a:t>
            </a:r>
            <a:r>
              <a:rPr lang="en-US" sz="2700" dirty="0" smtClean="0">
                <a:solidFill>
                  <a:srgbClr val="FF0000"/>
                </a:solidFill>
                <a:latin typeface="Times New Roman" pitchFamily="18" charset="0"/>
                <a:cs typeface="Times New Roman" pitchFamily="18" charset="0"/>
              </a:rPr>
              <a:t> (</a:t>
            </a:r>
            <a:r>
              <a:rPr lang="en-US" sz="2700" i="1" dirty="0" smtClean="0">
                <a:solidFill>
                  <a:srgbClr val="FF0000"/>
                </a:solidFill>
                <a:latin typeface="Times New Roman" pitchFamily="18" charset="0"/>
                <a:cs typeface="Times New Roman" pitchFamily="18" charset="0"/>
              </a:rPr>
              <a:t>Continued</a:t>
            </a:r>
            <a:r>
              <a:rPr lang="en-US" sz="2700" dirty="0" smtClean="0">
                <a:solidFill>
                  <a:srgbClr val="FF0000"/>
                </a:solidFill>
                <a:latin typeface="Times New Roman" pitchFamily="18" charset="0"/>
                <a:cs typeface="Times New Roman" pitchFamily="18" charset="0"/>
              </a:rPr>
              <a:t>)</a:t>
            </a:r>
            <a:br>
              <a:rPr lang="en-US" sz="2700" dirty="0" smtClean="0">
                <a:solidFill>
                  <a:srgbClr val="FF0000"/>
                </a:solidFill>
                <a:latin typeface="Times New Roman" pitchFamily="18" charset="0"/>
                <a:cs typeface="Times New Roman" pitchFamily="18" charset="0"/>
              </a:rPr>
            </a:br>
            <a:r>
              <a:rPr lang="en-US" sz="2800" dirty="0" smtClean="0">
                <a:solidFill>
                  <a:srgbClr val="0000FF"/>
                </a:solidFill>
                <a:latin typeface="Times New Roman" pitchFamily="18" charset="0"/>
                <a:cs typeface="Times New Roman" pitchFamily="18" charset="0"/>
              </a:rPr>
              <a:t>Example 6</a:t>
            </a:r>
            <a:br>
              <a:rPr lang="en-US" sz="2800" dirty="0" smtClean="0">
                <a:solidFill>
                  <a:srgbClr val="0000FF"/>
                </a:solidFill>
                <a:latin typeface="Times New Roman" pitchFamily="18" charset="0"/>
                <a:cs typeface="Times New Roman" pitchFamily="18" charset="0"/>
              </a:rPr>
            </a:br>
            <a:endParaRPr lang="en-US" sz="27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266885"/>
            <a:ext cx="8610600" cy="4524315"/>
          </a:xfrm>
          <a:prstGeom prst="rect">
            <a:avLst/>
          </a:prstGeom>
          <a:noFill/>
        </p:spPr>
        <p:txBody>
          <a:bodyPr wrap="square" rtlCol="0">
            <a:spAutoFit/>
          </a:bodyPr>
          <a:lstStyle/>
          <a:p>
            <a:pPr>
              <a:buClr>
                <a:srgbClr val="0000FF"/>
              </a:buClr>
            </a:pPr>
            <a:r>
              <a:rPr lang="en-US" sz="3200" dirty="0" smtClean="0">
                <a:latin typeface="Times New Roman" pitchFamily="18" charset="0"/>
                <a:cs typeface="Times New Roman" pitchFamily="18" charset="0"/>
              </a:rPr>
              <a:t>we have n=2000 and </a:t>
            </a:r>
            <a:r>
              <a:rPr lang="el-GR" sz="3200" dirty="0" smtClean="0">
                <a:latin typeface="Times New Roman"/>
                <a:cs typeface="Times New Roman"/>
              </a:rPr>
              <a:t>π</a:t>
            </a:r>
            <a:r>
              <a:rPr lang="en-US" sz="3200" dirty="0" smtClean="0">
                <a:latin typeface="Times New Roman"/>
                <a:cs typeface="Times New Roman"/>
              </a:rPr>
              <a:t>=0.80. Thus, n</a:t>
            </a:r>
            <a:r>
              <a:rPr lang="el-GR" sz="3200" dirty="0" smtClean="0">
                <a:latin typeface="Times New Roman"/>
                <a:cs typeface="Times New Roman"/>
              </a:rPr>
              <a:t>π</a:t>
            </a:r>
            <a:r>
              <a:rPr lang="en-US" sz="3200" dirty="0" smtClean="0">
                <a:latin typeface="Times New Roman"/>
                <a:cs typeface="Times New Roman"/>
              </a:rPr>
              <a:t>=(2000)(0.80)=1600 and </a:t>
            </a:r>
          </a:p>
          <a:p>
            <a:pPr>
              <a:buClr>
                <a:srgbClr val="0000FF"/>
              </a:buClr>
            </a:pPr>
            <a:r>
              <a:rPr lang="en-US" sz="3200" dirty="0" smtClean="0">
                <a:latin typeface="Times New Roman"/>
                <a:cs typeface="Times New Roman"/>
              </a:rPr>
              <a:t>n(1-</a:t>
            </a:r>
            <a:r>
              <a:rPr lang="el-GR" sz="3200" dirty="0" smtClean="0">
                <a:latin typeface="Times New Roman"/>
                <a:cs typeface="Times New Roman"/>
              </a:rPr>
              <a:t> π</a:t>
            </a:r>
            <a:r>
              <a:rPr lang="en-US" sz="3200" dirty="0" smtClean="0">
                <a:latin typeface="Times New Roman"/>
                <a:cs typeface="Times New Roman"/>
              </a:rPr>
              <a:t>)=2000(1-0.80)=400. Since both 1600 and 400 are greater than 5 the test for proportion can be conducted. </a:t>
            </a:r>
          </a:p>
          <a:p>
            <a:pPr>
              <a:buClr>
                <a:srgbClr val="0000FF"/>
              </a:buClr>
            </a:pPr>
            <a:r>
              <a:rPr lang="en-US" sz="3200" dirty="0" smtClean="0">
                <a:latin typeface="Times New Roman"/>
                <a:cs typeface="Times New Roman"/>
              </a:rPr>
              <a:t>Step 1: State the hypotheses </a:t>
            </a:r>
          </a:p>
          <a:p>
            <a:pPr>
              <a:buClr>
                <a:srgbClr val="0000FF"/>
              </a:buClr>
            </a:pPr>
            <a:r>
              <a:rPr lang="en-US" sz="3200" dirty="0" smtClean="0">
                <a:latin typeface="Times New Roman"/>
                <a:cs typeface="Times New Roman"/>
              </a:rPr>
              <a:t>	   H</a:t>
            </a:r>
            <a:r>
              <a:rPr lang="en-US" sz="3200" baseline="-25000" dirty="0" smtClean="0">
                <a:latin typeface="Times New Roman"/>
                <a:cs typeface="Times New Roman"/>
              </a:rPr>
              <a:t>0</a:t>
            </a:r>
            <a:r>
              <a:rPr lang="en-US" sz="3200" dirty="0" smtClean="0">
                <a:latin typeface="Times New Roman"/>
                <a:cs typeface="Times New Roman"/>
              </a:rPr>
              <a:t>: </a:t>
            </a:r>
            <a:r>
              <a:rPr lang="el-GR" sz="3200" dirty="0" smtClean="0">
                <a:latin typeface="Times New Roman"/>
                <a:cs typeface="Times New Roman"/>
              </a:rPr>
              <a:t>π</a:t>
            </a:r>
            <a:r>
              <a:rPr lang="en-US" sz="3200" dirty="0" smtClean="0">
                <a:latin typeface="Times New Roman"/>
                <a:cs typeface="Times New Roman"/>
              </a:rPr>
              <a:t> </a:t>
            </a:r>
            <a:r>
              <a:rPr lang="en-US" sz="3200" dirty="0" smtClean="0">
                <a:latin typeface="MaplePi"/>
                <a:cs typeface="Times New Roman"/>
              </a:rPr>
              <a:t>³ 0.80	H</a:t>
            </a:r>
            <a:r>
              <a:rPr lang="en-US" sz="3200" baseline="-25000" dirty="0" smtClean="0">
                <a:latin typeface="MaplePi"/>
                <a:cs typeface="Times New Roman"/>
              </a:rPr>
              <a:t>1</a:t>
            </a:r>
            <a:r>
              <a:rPr lang="en-US" sz="3200" dirty="0" smtClean="0">
                <a:latin typeface="MaplePi"/>
                <a:cs typeface="Times New Roman"/>
              </a:rPr>
              <a:t>: </a:t>
            </a:r>
            <a:r>
              <a:rPr lang="el-GR" sz="3200" dirty="0" smtClean="0">
                <a:latin typeface="Times New Roman"/>
                <a:cs typeface="Times New Roman"/>
              </a:rPr>
              <a:t>π</a:t>
            </a:r>
            <a:r>
              <a:rPr lang="en-US" sz="3200" dirty="0" smtClean="0">
                <a:latin typeface="Times New Roman"/>
                <a:cs typeface="Times New Roman"/>
              </a:rPr>
              <a:t>&lt;0.80</a:t>
            </a:r>
          </a:p>
          <a:p>
            <a:pPr>
              <a:buClr>
                <a:srgbClr val="0000FF"/>
              </a:buClr>
            </a:pPr>
            <a:r>
              <a:rPr lang="en-US" sz="3200" dirty="0" smtClean="0">
                <a:latin typeface="Times New Roman"/>
                <a:cs typeface="Times New Roman"/>
              </a:rPr>
              <a:t>Step 2: The level of significance is 0.05.</a:t>
            </a:r>
          </a:p>
          <a:p>
            <a:pPr>
              <a:buClr>
                <a:srgbClr val="0000FF"/>
              </a:buClr>
            </a:pPr>
            <a:r>
              <a:rPr lang="en-US" sz="3200" dirty="0" smtClean="0">
                <a:latin typeface="Times New Roman"/>
                <a:cs typeface="Times New Roman"/>
              </a:rPr>
              <a:t>Step 3: The appropriate statistic is </a:t>
            </a:r>
            <a:endParaRPr lang="en-US" sz="3200" dirty="0" smtClean="0">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5992764" y="5107860"/>
          <a:ext cx="1981200" cy="1373632"/>
        </p:xfrm>
        <a:graphic>
          <a:graphicData uri="http://schemas.openxmlformats.org/presentationml/2006/ole">
            <p:oleObj spid="_x0000_s147458" name="Equation" r:id="rId4" imgW="952200" imgH="66024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66800"/>
            <a:ext cx="9144000" cy="685800"/>
          </a:xfrm>
          <a:ln>
            <a:noFill/>
          </a:ln>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Test Concerning Proportions</a:t>
            </a:r>
            <a:r>
              <a:rPr lang="en-US" sz="2700" dirty="0" smtClean="0">
                <a:solidFill>
                  <a:srgbClr val="FF0000"/>
                </a:solidFill>
                <a:latin typeface="Times New Roman" pitchFamily="18" charset="0"/>
                <a:cs typeface="Times New Roman" pitchFamily="18" charset="0"/>
              </a:rPr>
              <a:t> (</a:t>
            </a:r>
            <a:r>
              <a:rPr lang="en-US" sz="2700" i="1" dirty="0" smtClean="0">
                <a:solidFill>
                  <a:srgbClr val="FF0000"/>
                </a:solidFill>
                <a:latin typeface="Times New Roman" pitchFamily="18" charset="0"/>
                <a:cs typeface="Times New Roman" pitchFamily="18" charset="0"/>
              </a:rPr>
              <a:t>Continued</a:t>
            </a:r>
            <a:r>
              <a:rPr lang="en-US" sz="2700" dirty="0" smtClean="0">
                <a:solidFill>
                  <a:srgbClr val="FF0000"/>
                </a:solidFill>
                <a:latin typeface="Times New Roman" pitchFamily="18" charset="0"/>
                <a:cs typeface="Times New Roman" pitchFamily="18" charset="0"/>
              </a:rPr>
              <a:t>)</a:t>
            </a:r>
            <a:br>
              <a:rPr lang="en-US" sz="2700" dirty="0" smtClean="0">
                <a:solidFill>
                  <a:srgbClr val="FF0000"/>
                </a:solidFill>
                <a:latin typeface="Times New Roman" pitchFamily="18" charset="0"/>
                <a:cs typeface="Times New Roman" pitchFamily="18" charset="0"/>
              </a:rPr>
            </a:br>
            <a:r>
              <a:rPr lang="en-US" sz="2800" dirty="0" smtClean="0">
                <a:solidFill>
                  <a:srgbClr val="0000FF"/>
                </a:solidFill>
                <a:latin typeface="Times New Roman" pitchFamily="18" charset="0"/>
                <a:cs typeface="Times New Roman" pitchFamily="18" charset="0"/>
              </a:rPr>
              <a:t>Example 6</a:t>
            </a:r>
            <a:br>
              <a:rPr lang="en-US" sz="2800" dirty="0" smtClean="0">
                <a:solidFill>
                  <a:srgbClr val="0000FF"/>
                </a:solidFill>
                <a:latin typeface="Times New Roman" pitchFamily="18" charset="0"/>
                <a:cs typeface="Times New Roman" pitchFamily="18" charset="0"/>
              </a:rPr>
            </a:br>
            <a:endParaRPr lang="en-US" sz="27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266885"/>
            <a:ext cx="8610600" cy="3539430"/>
          </a:xfrm>
          <a:prstGeom prst="rect">
            <a:avLst/>
          </a:prstGeom>
          <a:noFill/>
        </p:spPr>
        <p:txBody>
          <a:bodyPr wrap="square" rtlCol="0">
            <a:spAutoFit/>
          </a:bodyPr>
          <a:lstStyle/>
          <a:p>
            <a:pPr marL="1195388" indent="-1195388">
              <a:buClr>
                <a:srgbClr val="0000FF"/>
              </a:buClr>
            </a:pPr>
            <a:r>
              <a:rPr lang="en-US" sz="3200" dirty="0" smtClean="0">
                <a:latin typeface="Times New Roman"/>
                <a:cs typeface="Times New Roman"/>
              </a:rPr>
              <a:t>Step 4: the critical value is found to be -1.65. We reject null hypothesis and accept alternate hypothesis if the computed value of z falls to the left of -1.65. </a:t>
            </a:r>
          </a:p>
          <a:p>
            <a:pPr marL="1195388" indent="-1195388">
              <a:buClr>
                <a:srgbClr val="0000FF"/>
              </a:buClr>
            </a:pPr>
            <a:r>
              <a:rPr lang="en-US" sz="3200" dirty="0" smtClean="0">
                <a:latin typeface="Times New Roman"/>
                <a:cs typeface="Times New Roman"/>
              </a:rPr>
              <a:t>Step 5: Compute the test statistic</a:t>
            </a:r>
          </a:p>
          <a:p>
            <a:pPr marL="1195388" indent="-1195388">
              <a:buClr>
                <a:srgbClr val="0000FF"/>
              </a:buClr>
            </a:pPr>
            <a:endParaRPr lang="en-US" sz="3200" dirty="0" smtClean="0">
              <a:latin typeface="Times New Roman"/>
              <a:cs typeface="Times New Roman"/>
            </a:endParaRPr>
          </a:p>
          <a:p>
            <a:pPr>
              <a:buClr>
                <a:srgbClr val="0000FF"/>
              </a:buClr>
            </a:pPr>
            <a:endParaRPr lang="en-US" sz="3200" dirty="0" smtClean="0">
              <a:latin typeface="Times New Roman"/>
              <a:cs typeface="Times New Roman"/>
            </a:endParaRPr>
          </a:p>
        </p:txBody>
      </p:sp>
      <p:graphicFrame>
        <p:nvGraphicFramePr>
          <p:cNvPr id="7" name="Object 6"/>
          <p:cNvGraphicFramePr>
            <a:graphicFrameLocks noChangeAspect="1"/>
          </p:cNvGraphicFramePr>
          <p:nvPr/>
        </p:nvGraphicFramePr>
        <p:xfrm>
          <a:off x="2133600" y="3886200"/>
          <a:ext cx="2780071" cy="990600"/>
        </p:xfrm>
        <a:graphic>
          <a:graphicData uri="http://schemas.openxmlformats.org/presentationml/2006/ole">
            <p:oleObj spid="_x0000_s148483" name="Equation" r:id="rId4" imgW="1104840" imgH="393480" progId="Equation.DSMT4">
              <p:embed/>
            </p:oleObj>
          </a:graphicData>
        </a:graphic>
      </p:graphicFrame>
      <p:graphicFrame>
        <p:nvGraphicFramePr>
          <p:cNvPr id="9" name="Object 8"/>
          <p:cNvGraphicFramePr>
            <a:graphicFrameLocks noChangeAspect="1"/>
          </p:cNvGraphicFramePr>
          <p:nvPr/>
        </p:nvGraphicFramePr>
        <p:xfrm>
          <a:off x="2057400" y="4876800"/>
          <a:ext cx="5568462" cy="1447800"/>
        </p:xfrm>
        <a:graphic>
          <a:graphicData uri="http://schemas.openxmlformats.org/presentationml/2006/ole">
            <p:oleObj spid="_x0000_s148484" name="Equation" r:id="rId5" imgW="2539800" imgH="66024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66800"/>
            <a:ext cx="9144000" cy="685800"/>
          </a:xfrm>
          <a:ln>
            <a:noFill/>
          </a:ln>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Test Concerning Proportions</a:t>
            </a:r>
            <a:r>
              <a:rPr lang="en-US" sz="2700" dirty="0" smtClean="0">
                <a:solidFill>
                  <a:srgbClr val="FF0000"/>
                </a:solidFill>
                <a:latin typeface="Times New Roman" pitchFamily="18" charset="0"/>
                <a:cs typeface="Times New Roman" pitchFamily="18" charset="0"/>
              </a:rPr>
              <a:t> (</a:t>
            </a:r>
            <a:r>
              <a:rPr lang="en-US" sz="2700" i="1" dirty="0" smtClean="0">
                <a:solidFill>
                  <a:srgbClr val="FF0000"/>
                </a:solidFill>
                <a:latin typeface="Times New Roman" pitchFamily="18" charset="0"/>
                <a:cs typeface="Times New Roman" pitchFamily="18" charset="0"/>
              </a:rPr>
              <a:t>Continued</a:t>
            </a:r>
            <a:r>
              <a:rPr lang="en-US" sz="2700" dirty="0" smtClean="0">
                <a:solidFill>
                  <a:srgbClr val="FF0000"/>
                </a:solidFill>
                <a:latin typeface="Times New Roman" pitchFamily="18" charset="0"/>
                <a:cs typeface="Times New Roman" pitchFamily="18" charset="0"/>
              </a:rPr>
              <a:t>)</a:t>
            </a:r>
            <a:br>
              <a:rPr lang="en-US" sz="2700" dirty="0" smtClean="0">
                <a:solidFill>
                  <a:srgbClr val="FF0000"/>
                </a:solidFill>
                <a:latin typeface="Times New Roman" pitchFamily="18" charset="0"/>
                <a:cs typeface="Times New Roman" pitchFamily="18" charset="0"/>
              </a:rPr>
            </a:br>
            <a:r>
              <a:rPr lang="en-US" sz="2800" dirty="0" smtClean="0">
                <a:solidFill>
                  <a:srgbClr val="0000FF"/>
                </a:solidFill>
                <a:latin typeface="Times New Roman" pitchFamily="18" charset="0"/>
                <a:cs typeface="Times New Roman" pitchFamily="18" charset="0"/>
              </a:rPr>
              <a:t>Example 6</a:t>
            </a:r>
            <a:br>
              <a:rPr lang="en-US" sz="2800" dirty="0" smtClean="0">
                <a:solidFill>
                  <a:srgbClr val="0000FF"/>
                </a:solidFill>
                <a:latin typeface="Times New Roman" pitchFamily="18" charset="0"/>
                <a:cs typeface="Times New Roman" pitchFamily="18" charset="0"/>
              </a:rPr>
            </a:br>
            <a:endParaRPr lang="en-US" sz="27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448812"/>
            <a:ext cx="8610600" cy="3046988"/>
          </a:xfrm>
          <a:prstGeom prst="rect">
            <a:avLst/>
          </a:prstGeom>
          <a:noFill/>
        </p:spPr>
        <p:txBody>
          <a:bodyPr wrap="square" rtlCol="0">
            <a:spAutoFit/>
          </a:bodyPr>
          <a:lstStyle/>
          <a:p>
            <a:pPr>
              <a:buClr>
                <a:srgbClr val="0000FF"/>
              </a:buClr>
            </a:pPr>
            <a:r>
              <a:rPr lang="en-US" sz="3200" dirty="0" smtClean="0">
                <a:latin typeface="Times New Roman"/>
                <a:cs typeface="Times New Roman"/>
              </a:rPr>
              <a:t>	So, the null hypothesis is rejected at the 0.05 level. The evidence at this point does not support the claim that the incumbent governor will return to the governor’s mansion for another four year.</a:t>
            </a:r>
          </a:p>
          <a:p>
            <a:pPr>
              <a:buClr>
                <a:srgbClr val="0000FF"/>
              </a:buClr>
            </a:pPr>
            <a:r>
              <a:rPr lang="en-US" sz="3200" dirty="0" smtClean="0">
                <a:latin typeface="Times New Roman"/>
                <a:cs typeface="Times New Roman"/>
              </a:rPr>
              <a:t>	The p-value is the probability of finding z value less than -2.80. It is found to be 0.0026.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66800"/>
            <a:ext cx="9144000" cy="685800"/>
          </a:xfrm>
          <a:ln>
            <a:noFill/>
          </a:ln>
          <a:effectLst>
            <a:outerShdw blurRad="50800" dist="38100" dir="10800000" algn="r" rotWithShape="0">
              <a:prstClr val="black">
                <a:alpha val="40000"/>
              </a:prstClr>
            </a:outerShdw>
          </a:effectLst>
        </p:spPr>
        <p:txBody>
          <a:bodyPr>
            <a:normAutofit fontScale="90000"/>
          </a:bodyPr>
          <a:lstStyle/>
          <a:p>
            <a:pPr algn="ctr"/>
            <a:r>
              <a:rPr lang="en-US" sz="4400" dirty="0" smtClean="0">
                <a:solidFill>
                  <a:srgbClr val="FF0000"/>
                </a:solidFill>
                <a:latin typeface="Times New Roman" pitchFamily="18" charset="0"/>
                <a:cs typeface="Times New Roman" pitchFamily="18" charset="0"/>
              </a:rPr>
              <a:t>Test Concerning Proportions</a:t>
            </a:r>
            <a:r>
              <a:rPr lang="en-US" sz="2700" dirty="0" smtClean="0">
                <a:solidFill>
                  <a:srgbClr val="FF0000"/>
                </a:solidFill>
                <a:latin typeface="Times New Roman" pitchFamily="18" charset="0"/>
                <a:cs typeface="Times New Roman" pitchFamily="18" charset="0"/>
              </a:rPr>
              <a:t> (</a:t>
            </a:r>
            <a:r>
              <a:rPr lang="en-US" sz="2700" i="1" dirty="0" smtClean="0">
                <a:solidFill>
                  <a:srgbClr val="FF0000"/>
                </a:solidFill>
                <a:latin typeface="Times New Roman" pitchFamily="18" charset="0"/>
                <a:cs typeface="Times New Roman" pitchFamily="18" charset="0"/>
              </a:rPr>
              <a:t>Continued</a:t>
            </a:r>
            <a:r>
              <a:rPr lang="en-US" sz="2700" dirty="0" smtClean="0">
                <a:solidFill>
                  <a:srgbClr val="FF0000"/>
                </a:solidFill>
                <a:latin typeface="Times New Roman" pitchFamily="18" charset="0"/>
                <a:cs typeface="Times New Roman" pitchFamily="18" charset="0"/>
              </a:rPr>
              <a:t>)</a:t>
            </a:r>
            <a:br>
              <a:rPr lang="en-US" sz="2700" dirty="0" smtClean="0">
                <a:solidFill>
                  <a:srgbClr val="FF0000"/>
                </a:solidFill>
                <a:latin typeface="Times New Roman" pitchFamily="18" charset="0"/>
                <a:cs typeface="Times New Roman" pitchFamily="18" charset="0"/>
              </a:rPr>
            </a:br>
            <a:r>
              <a:rPr lang="en-US" sz="2800" dirty="0" smtClean="0">
                <a:solidFill>
                  <a:srgbClr val="0000FF"/>
                </a:solidFill>
                <a:latin typeface="Times New Roman" pitchFamily="18" charset="0"/>
                <a:cs typeface="Times New Roman" pitchFamily="18" charset="0"/>
              </a:rPr>
              <a:t>Example 7</a:t>
            </a:r>
            <a:br>
              <a:rPr lang="en-US" sz="2800" dirty="0" smtClean="0">
                <a:solidFill>
                  <a:srgbClr val="0000FF"/>
                </a:solidFill>
                <a:latin typeface="Times New Roman" pitchFamily="18" charset="0"/>
                <a:cs typeface="Times New Roman" pitchFamily="18" charset="0"/>
              </a:rPr>
            </a:br>
            <a:endParaRPr lang="en-US" sz="27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448812"/>
            <a:ext cx="8610600" cy="3539430"/>
          </a:xfrm>
          <a:prstGeom prst="rect">
            <a:avLst/>
          </a:prstGeom>
          <a:noFill/>
        </p:spPr>
        <p:txBody>
          <a:bodyPr wrap="square" rtlCol="0">
            <a:spAutoFit/>
          </a:bodyPr>
          <a:lstStyle/>
          <a:p>
            <a:pPr>
              <a:buClr>
                <a:srgbClr val="0000FF"/>
              </a:buClr>
            </a:pPr>
            <a:r>
              <a:rPr lang="en-US" sz="3200" dirty="0" smtClean="0">
                <a:latin typeface="Times New Roman" pitchFamily="18" charset="0"/>
                <a:cs typeface="Times New Roman" pitchFamily="18" charset="0"/>
              </a:rPr>
              <a:t>Suppose the CEO of a large electric utility claims that </a:t>
            </a:r>
            <a:r>
              <a:rPr lang="en-US" sz="3200" i="1" dirty="0" smtClean="0">
                <a:latin typeface="Times New Roman" pitchFamily="18" charset="0"/>
                <a:cs typeface="Times New Roman" pitchFamily="18" charset="0"/>
              </a:rPr>
              <a:t>at least</a:t>
            </a:r>
            <a:r>
              <a:rPr lang="en-US" sz="3200" dirty="0" smtClean="0">
                <a:latin typeface="Times New Roman" pitchFamily="18" charset="0"/>
                <a:cs typeface="Times New Roman" pitchFamily="18" charset="0"/>
              </a:rPr>
              <a:t> 80 percent of the company's 1,000,000 customers are very satisfied. Again, 100 customers are surveyed using simple random sampling. The result: 73 percent are very satisfied. Based on these results, should we accept or reject the CEO's hypothesis? Assume a significance level of 0.05.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763000" cy="1447800"/>
          </a:xfrm>
          <a:ln>
            <a:noFill/>
          </a:ln>
          <a:effectLst>
            <a:outerShdw blurRad="50800" dist="38100" dir="10800000" algn="r" rotWithShape="0">
              <a:prstClr val="black">
                <a:alpha val="40000"/>
              </a:prstClr>
            </a:outerShdw>
          </a:effectLst>
        </p:spPr>
        <p:txBody>
          <a:bodyPr>
            <a:normAutofit/>
          </a:bodyPr>
          <a:lstStyle/>
          <a:p>
            <a:pPr algn="ctr"/>
            <a:r>
              <a:rPr lang="en-US" sz="4400" dirty="0" smtClean="0">
                <a:solidFill>
                  <a:srgbClr val="FF0000"/>
                </a:solidFill>
                <a:latin typeface="Times New Roman" pitchFamily="18" charset="0"/>
                <a:cs typeface="Times New Roman" pitchFamily="18" charset="0"/>
              </a:rPr>
              <a:t>A Test Involving the Difference between Two Population Proportion</a:t>
            </a:r>
            <a:endParaRPr lang="en-US" sz="27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TextBox 6"/>
          <p:cNvSpPr txBox="1"/>
          <p:nvPr/>
        </p:nvSpPr>
        <p:spPr>
          <a:xfrm>
            <a:off x="228600" y="1828800"/>
            <a:ext cx="8915400" cy="5016758"/>
          </a:xfrm>
          <a:prstGeom prst="rect">
            <a:avLst/>
          </a:prstGeom>
          <a:noFill/>
        </p:spPr>
        <p:txBody>
          <a:bodyPr wrap="square" rtlCol="0">
            <a:spAutoFit/>
          </a:bodyPr>
          <a:lstStyle/>
          <a:p>
            <a:r>
              <a:rPr lang="en-US" sz="3200" dirty="0" smtClean="0">
                <a:latin typeface="Times New Roman" pitchFamily="18" charset="0"/>
                <a:cs typeface="Times New Roman" pitchFamily="18" charset="0"/>
              </a:rPr>
              <a:t>To conduct this test, the following conditions must be met</a:t>
            </a:r>
          </a:p>
          <a:p>
            <a:pPr marL="280988" indent="-280988">
              <a:buFont typeface="Courier New" pitchFamily="49" charset="0"/>
              <a:buChar char="o"/>
            </a:pPr>
            <a:r>
              <a:rPr lang="en-US" sz="3200" dirty="0" smtClean="0">
                <a:latin typeface="Times New Roman" pitchFamily="18" charset="0"/>
                <a:cs typeface="Times New Roman" pitchFamily="18" charset="0"/>
              </a:rPr>
              <a:t>The sampling method for each population is simple random sampling.</a:t>
            </a:r>
          </a:p>
          <a:p>
            <a:pPr marL="280988" indent="-280988">
              <a:buFont typeface="Courier New" pitchFamily="49" charset="0"/>
              <a:buChar char="o"/>
            </a:pPr>
            <a:r>
              <a:rPr lang="en-US" sz="3200" dirty="0" smtClean="0">
                <a:latin typeface="Times New Roman" pitchFamily="18" charset="0"/>
                <a:cs typeface="Times New Roman" pitchFamily="18" charset="0"/>
              </a:rPr>
              <a:t>The samples are independent.</a:t>
            </a:r>
          </a:p>
          <a:p>
            <a:pPr marL="280988" indent="-280988">
              <a:buFont typeface="Courier New" pitchFamily="49" charset="0"/>
              <a:buChar char="o"/>
            </a:pPr>
            <a:r>
              <a:rPr lang="en-US" sz="3200" dirty="0" smtClean="0">
                <a:latin typeface="Times New Roman" pitchFamily="18" charset="0"/>
                <a:cs typeface="Times New Roman" pitchFamily="18" charset="0"/>
              </a:rPr>
              <a:t>Each sample includes at least 10 successes and 10 failures. (Some texts say that 5 successes and 5 failures are enough.)</a:t>
            </a:r>
          </a:p>
          <a:p>
            <a:pPr marL="280988" indent="-280988">
              <a:buFont typeface="Courier New" pitchFamily="49" charset="0"/>
              <a:buChar char="o"/>
            </a:pPr>
            <a:r>
              <a:rPr lang="en-US" sz="3200" dirty="0" smtClean="0">
                <a:latin typeface="Times New Roman" pitchFamily="18" charset="0"/>
                <a:cs typeface="Times New Roman" pitchFamily="18" charset="0"/>
              </a:rPr>
              <a:t>Each population is at least 10 times as big as its sample.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763000" cy="1447800"/>
          </a:xfrm>
          <a:ln>
            <a:noFill/>
          </a:ln>
          <a:effectLst>
            <a:outerShdw blurRad="50800" dist="38100" dir="10800000" algn="r" rotWithShape="0">
              <a:prstClr val="black">
                <a:alpha val="40000"/>
              </a:prstClr>
            </a:outerShdw>
          </a:effectLst>
        </p:spPr>
        <p:txBody>
          <a:bodyPr>
            <a:normAutofit/>
          </a:bodyPr>
          <a:lstStyle/>
          <a:p>
            <a:pPr algn="ctr"/>
            <a:r>
              <a:rPr lang="en-US" sz="4000" dirty="0" smtClean="0">
                <a:solidFill>
                  <a:srgbClr val="FF0000"/>
                </a:solidFill>
                <a:latin typeface="Times New Roman" pitchFamily="18" charset="0"/>
                <a:cs typeface="Times New Roman" pitchFamily="18" charset="0"/>
              </a:rPr>
              <a:t>A Test Involving the Difference between Two Population Proportion </a:t>
            </a:r>
            <a:r>
              <a:rPr lang="en-US" sz="2000" dirty="0" smtClean="0">
                <a:solidFill>
                  <a:srgbClr val="FF0000"/>
                </a:solidFill>
                <a:latin typeface="Times New Roman" pitchFamily="18" charset="0"/>
                <a:cs typeface="Times New Roman" pitchFamily="18" charset="0"/>
              </a:rPr>
              <a:t>(Continued)</a:t>
            </a:r>
            <a:endParaRPr lang="en-US" sz="40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TextBox 6"/>
          <p:cNvSpPr txBox="1"/>
          <p:nvPr/>
        </p:nvSpPr>
        <p:spPr>
          <a:xfrm>
            <a:off x="228600" y="1828800"/>
            <a:ext cx="8915400" cy="3539430"/>
          </a:xfrm>
          <a:prstGeom prst="rect">
            <a:avLst/>
          </a:prstGeom>
          <a:noFill/>
        </p:spPr>
        <p:txBody>
          <a:bodyPr wrap="square" rtlCol="0">
            <a:spAutoFit/>
          </a:bodyPr>
          <a:lstStyle/>
          <a:p>
            <a:pPr>
              <a:buFont typeface="Courier New" pitchFamily="49" charset="0"/>
              <a:buChar char="o"/>
            </a:pPr>
            <a:r>
              <a:rPr lang="en-US" sz="3200" dirty="0" smtClean="0">
                <a:latin typeface="Times New Roman" pitchFamily="18" charset="0"/>
                <a:cs typeface="Times New Roman" pitchFamily="18" charset="0"/>
              </a:rPr>
              <a:t>Pooled (combined) proportion (p</a:t>
            </a:r>
            <a:r>
              <a:rPr lang="en-US" sz="3200" baseline="-25000" dirty="0" smtClean="0">
                <a:latin typeface="Times New Roman" pitchFamily="18" charset="0"/>
                <a:cs typeface="Times New Roman" pitchFamily="18" charset="0"/>
              </a:rPr>
              <a:t>c</a:t>
            </a:r>
            <a:r>
              <a:rPr lang="en-US" sz="3200" dirty="0" smtClean="0">
                <a:latin typeface="Times New Roman" pitchFamily="18" charset="0"/>
                <a:cs typeface="Times New Roman" pitchFamily="18" charset="0"/>
              </a:rPr>
              <a:t>)</a:t>
            </a:r>
          </a:p>
          <a:p>
            <a:pPr>
              <a:buFont typeface="Courier New" pitchFamily="49" charset="0"/>
              <a:buChar char="o"/>
            </a:pPr>
            <a:endParaRPr lang="en-US" sz="3200" dirty="0" smtClean="0">
              <a:latin typeface="Times New Roman" pitchFamily="18" charset="0"/>
              <a:cs typeface="Times New Roman" pitchFamily="18" charset="0"/>
            </a:endParaRPr>
          </a:p>
          <a:p>
            <a:pPr>
              <a:buFont typeface="Courier New" pitchFamily="49" charset="0"/>
              <a:buChar char="o"/>
            </a:pPr>
            <a:endParaRPr lang="en-US" sz="3200" dirty="0" smtClean="0">
              <a:latin typeface="Times New Roman" pitchFamily="18" charset="0"/>
              <a:cs typeface="Times New Roman" pitchFamily="18" charset="0"/>
            </a:endParaRPr>
          </a:p>
          <a:p>
            <a:pPr>
              <a:buFont typeface="Courier New" pitchFamily="49" charset="0"/>
              <a:buChar char="o"/>
            </a:pPr>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where X</a:t>
            </a:r>
            <a:r>
              <a:rPr lang="en-US" sz="3200" baseline="-25000" dirty="0" smtClean="0">
                <a:latin typeface="Times New Roman" pitchFamily="18" charset="0"/>
                <a:cs typeface="Times New Roman" pitchFamily="18" charset="0"/>
              </a:rPr>
              <a:t>1 </a:t>
            </a:r>
            <a:r>
              <a:rPr lang="en-US" sz="3200" dirty="0" smtClean="0">
                <a:latin typeface="Times New Roman" pitchFamily="18" charset="0"/>
                <a:cs typeface="Times New Roman" pitchFamily="18" charset="0"/>
              </a:rPr>
              <a:t>is the number of successes in sample 1, X</a:t>
            </a:r>
            <a:r>
              <a:rPr lang="en-US" sz="3200" baseline="-25000" dirty="0" smtClean="0">
                <a:latin typeface="Times New Roman" pitchFamily="18" charset="0"/>
                <a:cs typeface="Times New Roman" pitchFamily="18" charset="0"/>
              </a:rPr>
              <a:t>2</a:t>
            </a:r>
            <a:r>
              <a:rPr lang="en-US" sz="3200" dirty="0" smtClean="0">
                <a:latin typeface="Times New Roman" pitchFamily="18" charset="0"/>
                <a:cs typeface="Times New Roman" pitchFamily="18" charset="0"/>
              </a:rPr>
              <a:t> is the number of successes in sample 2, n</a:t>
            </a:r>
            <a:r>
              <a:rPr lang="en-US" sz="3200" baseline="-25000" dirty="0" smtClean="0">
                <a:latin typeface="Times New Roman" pitchFamily="18" charset="0"/>
                <a:cs typeface="Times New Roman" pitchFamily="18" charset="0"/>
              </a:rPr>
              <a:t>1 </a:t>
            </a:r>
            <a:r>
              <a:rPr lang="en-US" sz="3200" dirty="0" smtClean="0">
                <a:latin typeface="Times New Roman" pitchFamily="18" charset="0"/>
                <a:cs typeface="Times New Roman" pitchFamily="18" charset="0"/>
              </a:rPr>
              <a:t> is the size of sample 1 and n</a:t>
            </a:r>
            <a:r>
              <a:rPr lang="en-US" sz="3200" baseline="-25000" dirty="0" smtClean="0">
                <a:latin typeface="Times New Roman" pitchFamily="18" charset="0"/>
                <a:cs typeface="Times New Roman" pitchFamily="18" charset="0"/>
              </a:rPr>
              <a:t>2</a:t>
            </a:r>
            <a:r>
              <a:rPr lang="en-US" sz="3200" dirty="0" smtClean="0">
                <a:latin typeface="Times New Roman" pitchFamily="18" charset="0"/>
                <a:cs typeface="Times New Roman" pitchFamily="18" charset="0"/>
              </a:rPr>
              <a:t> is the size of sample 2. </a:t>
            </a:r>
          </a:p>
        </p:txBody>
      </p:sp>
      <p:graphicFrame>
        <p:nvGraphicFramePr>
          <p:cNvPr id="6" name="Object 5"/>
          <p:cNvGraphicFramePr>
            <a:graphicFrameLocks noChangeAspect="1"/>
          </p:cNvGraphicFramePr>
          <p:nvPr/>
        </p:nvGraphicFramePr>
        <p:xfrm>
          <a:off x="838200" y="2438400"/>
          <a:ext cx="6400800" cy="1066800"/>
        </p:xfrm>
        <a:graphic>
          <a:graphicData uri="http://schemas.openxmlformats.org/presentationml/2006/ole">
            <p:oleObj spid="_x0000_s154626" name="Equation" r:id="rId4" imgW="2590560" imgH="43164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763000" cy="1447800"/>
          </a:xfrm>
          <a:ln>
            <a:noFill/>
          </a:ln>
          <a:effectLst>
            <a:outerShdw blurRad="50800" dist="38100" dir="10800000" algn="r" rotWithShape="0">
              <a:prstClr val="black">
                <a:alpha val="40000"/>
              </a:prstClr>
            </a:outerShdw>
          </a:effectLst>
        </p:spPr>
        <p:txBody>
          <a:bodyPr>
            <a:normAutofit/>
          </a:bodyPr>
          <a:lstStyle/>
          <a:p>
            <a:pPr algn="ctr"/>
            <a:r>
              <a:rPr lang="en-US" sz="4000" dirty="0" smtClean="0">
                <a:solidFill>
                  <a:srgbClr val="FF0000"/>
                </a:solidFill>
                <a:latin typeface="Times New Roman" pitchFamily="18" charset="0"/>
                <a:cs typeface="Times New Roman" pitchFamily="18" charset="0"/>
              </a:rPr>
              <a:t>A Test Involving the Difference between Two Population Proportion </a:t>
            </a:r>
            <a:r>
              <a:rPr lang="en-US" sz="2000" dirty="0" smtClean="0">
                <a:solidFill>
                  <a:srgbClr val="FF0000"/>
                </a:solidFill>
                <a:latin typeface="Times New Roman" pitchFamily="18" charset="0"/>
                <a:cs typeface="Times New Roman" pitchFamily="18" charset="0"/>
              </a:rPr>
              <a:t>(Continued)</a:t>
            </a:r>
            <a:endParaRPr lang="en-US" sz="40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TextBox 6"/>
          <p:cNvSpPr txBox="1"/>
          <p:nvPr/>
        </p:nvSpPr>
        <p:spPr>
          <a:xfrm>
            <a:off x="228600" y="1828800"/>
            <a:ext cx="8915400" cy="3539430"/>
          </a:xfrm>
          <a:prstGeom prst="rect">
            <a:avLst/>
          </a:prstGeom>
          <a:noFill/>
        </p:spPr>
        <p:txBody>
          <a:bodyPr wrap="square" rtlCol="0">
            <a:spAutoFit/>
          </a:bodyPr>
          <a:lstStyle/>
          <a:p>
            <a:pPr>
              <a:buFont typeface="Courier New" pitchFamily="49" charset="0"/>
              <a:buChar char="o"/>
            </a:pPr>
            <a:r>
              <a:rPr lang="en-US" sz="3200" dirty="0" smtClean="0">
                <a:latin typeface="Times New Roman" pitchFamily="18" charset="0"/>
                <a:cs typeface="Times New Roman" pitchFamily="18" charset="0"/>
              </a:rPr>
              <a:t>Another formula for pooled proportion</a:t>
            </a:r>
          </a:p>
          <a:p>
            <a:pPr>
              <a:buFont typeface="Courier New" pitchFamily="49" charset="0"/>
              <a:buChar char="o"/>
            </a:pPr>
            <a:endParaRPr lang="en-US" sz="3200" dirty="0" smtClean="0">
              <a:latin typeface="Times New Roman" pitchFamily="18" charset="0"/>
              <a:cs typeface="Times New Roman" pitchFamily="18" charset="0"/>
            </a:endParaRPr>
          </a:p>
          <a:p>
            <a:pPr>
              <a:buFont typeface="Courier New" pitchFamily="49" charset="0"/>
              <a:buChar char="o"/>
            </a:pPr>
            <a:endParaRPr lang="en-US" sz="3200" dirty="0" smtClean="0">
              <a:latin typeface="Times New Roman" pitchFamily="18" charset="0"/>
              <a:cs typeface="Times New Roman" pitchFamily="18" charset="0"/>
            </a:endParaRPr>
          </a:p>
          <a:p>
            <a:pPr>
              <a:buFont typeface="Courier New" pitchFamily="49" charset="0"/>
              <a:buChar char="o"/>
            </a:pPr>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where p</a:t>
            </a:r>
            <a:r>
              <a:rPr lang="en-US" sz="3200" baseline="-25000" dirty="0" smtClean="0">
                <a:latin typeface="Times New Roman" pitchFamily="18" charset="0"/>
                <a:cs typeface="Times New Roman" pitchFamily="18" charset="0"/>
              </a:rPr>
              <a:t>1</a:t>
            </a:r>
            <a:r>
              <a:rPr lang="en-US" sz="3200" dirty="0" smtClean="0">
                <a:latin typeface="Times New Roman" pitchFamily="18" charset="0"/>
                <a:cs typeface="Times New Roman" pitchFamily="18" charset="0"/>
              </a:rPr>
              <a:t> is the sample proportion from population 1, p</a:t>
            </a:r>
            <a:r>
              <a:rPr lang="en-US" sz="3200" baseline="-25000" dirty="0" smtClean="0">
                <a:latin typeface="Times New Roman" pitchFamily="18" charset="0"/>
                <a:cs typeface="Times New Roman" pitchFamily="18" charset="0"/>
              </a:rPr>
              <a:t>2</a:t>
            </a:r>
            <a:r>
              <a:rPr lang="en-US" sz="3200" dirty="0" smtClean="0">
                <a:latin typeface="Times New Roman" pitchFamily="18" charset="0"/>
                <a:cs typeface="Times New Roman" pitchFamily="18" charset="0"/>
              </a:rPr>
              <a:t> is the sample proportion from population 2, n</a:t>
            </a:r>
            <a:r>
              <a:rPr lang="en-US" sz="3200" baseline="-25000" dirty="0" smtClean="0">
                <a:latin typeface="Times New Roman" pitchFamily="18" charset="0"/>
                <a:cs typeface="Times New Roman" pitchFamily="18" charset="0"/>
              </a:rPr>
              <a:t>1</a:t>
            </a:r>
            <a:r>
              <a:rPr lang="en-US" sz="3200" dirty="0" smtClean="0">
                <a:latin typeface="Times New Roman" pitchFamily="18" charset="0"/>
                <a:cs typeface="Times New Roman" pitchFamily="18" charset="0"/>
              </a:rPr>
              <a:t> is the size of sample 1, and n</a:t>
            </a:r>
            <a:r>
              <a:rPr lang="en-US" sz="3200" baseline="-25000" dirty="0" smtClean="0">
                <a:latin typeface="Times New Roman" pitchFamily="18" charset="0"/>
                <a:cs typeface="Times New Roman" pitchFamily="18" charset="0"/>
              </a:rPr>
              <a:t>2</a:t>
            </a:r>
            <a:r>
              <a:rPr lang="en-US" sz="3200" dirty="0" smtClean="0">
                <a:latin typeface="Times New Roman" pitchFamily="18" charset="0"/>
                <a:cs typeface="Times New Roman" pitchFamily="18" charset="0"/>
              </a:rPr>
              <a:t> is the size of sample 2.</a:t>
            </a:r>
          </a:p>
        </p:txBody>
      </p:sp>
      <p:graphicFrame>
        <p:nvGraphicFramePr>
          <p:cNvPr id="8" name="Object 7"/>
          <p:cNvGraphicFramePr>
            <a:graphicFrameLocks noChangeAspect="1"/>
          </p:cNvGraphicFramePr>
          <p:nvPr/>
        </p:nvGraphicFramePr>
        <p:xfrm>
          <a:off x="1676399" y="2667000"/>
          <a:ext cx="2723029" cy="1143000"/>
        </p:xfrm>
        <a:graphic>
          <a:graphicData uri="http://schemas.openxmlformats.org/presentationml/2006/ole">
            <p:oleObj spid="_x0000_s155651" name="Equation" r:id="rId4" imgW="1028520" imgH="43164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763000" cy="1447800"/>
          </a:xfrm>
          <a:ln>
            <a:noFill/>
          </a:ln>
          <a:effectLst>
            <a:outerShdw blurRad="50800" dist="38100" dir="10800000" algn="r" rotWithShape="0">
              <a:prstClr val="black">
                <a:alpha val="40000"/>
              </a:prstClr>
            </a:outerShdw>
          </a:effectLst>
        </p:spPr>
        <p:txBody>
          <a:bodyPr>
            <a:normAutofit/>
          </a:bodyPr>
          <a:lstStyle/>
          <a:p>
            <a:pPr algn="ctr"/>
            <a:r>
              <a:rPr lang="en-US" sz="4000" dirty="0" smtClean="0">
                <a:solidFill>
                  <a:srgbClr val="FF0000"/>
                </a:solidFill>
                <a:latin typeface="Times New Roman" pitchFamily="18" charset="0"/>
                <a:cs typeface="Times New Roman" pitchFamily="18" charset="0"/>
              </a:rPr>
              <a:t>A Test Involving the Difference between Two Population Proportion </a:t>
            </a:r>
            <a:r>
              <a:rPr lang="en-US" sz="2000" dirty="0" smtClean="0">
                <a:solidFill>
                  <a:srgbClr val="FF0000"/>
                </a:solidFill>
                <a:latin typeface="Times New Roman" pitchFamily="18" charset="0"/>
                <a:cs typeface="Times New Roman" pitchFamily="18" charset="0"/>
              </a:rPr>
              <a:t>(Continued)</a:t>
            </a:r>
            <a:endParaRPr lang="en-US" sz="40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TextBox 6"/>
          <p:cNvSpPr txBox="1"/>
          <p:nvPr/>
        </p:nvSpPr>
        <p:spPr>
          <a:xfrm>
            <a:off x="228600" y="1828800"/>
            <a:ext cx="8915400" cy="3046988"/>
          </a:xfrm>
          <a:prstGeom prst="rect">
            <a:avLst/>
          </a:prstGeom>
          <a:noFill/>
        </p:spPr>
        <p:txBody>
          <a:bodyPr wrap="square" rtlCol="0">
            <a:spAutoFit/>
          </a:bodyPr>
          <a:lstStyle/>
          <a:p>
            <a:pPr marL="236538" indent="-236538">
              <a:buFont typeface="Courier New" pitchFamily="49" charset="0"/>
              <a:buChar char="o"/>
            </a:pPr>
            <a:r>
              <a:rPr lang="en-US" sz="3200" dirty="0" smtClean="0">
                <a:latin typeface="Times New Roman" pitchFamily="18" charset="0"/>
                <a:cs typeface="Times New Roman" pitchFamily="18" charset="0"/>
              </a:rPr>
              <a:t>Standard Error (SE) of the sampling distribution of difference between two proportions</a:t>
            </a:r>
          </a:p>
          <a:p>
            <a:pPr marL="236538" indent="-236538">
              <a:buFont typeface="Courier New" pitchFamily="49" charset="0"/>
              <a:buChar char="o"/>
            </a:pPr>
            <a:endParaRPr lang="en-US" sz="3200" dirty="0" smtClean="0">
              <a:latin typeface="Times New Roman" pitchFamily="18" charset="0"/>
              <a:cs typeface="Times New Roman" pitchFamily="18" charset="0"/>
            </a:endParaRPr>
          </a:p>
          <a:p>
            <a:pPr marL="236538" indent="-236538"/>
            <a:endParaRPr lang="en-US" sz="3200" dirty="0" smtClean="0">
              <a:latin typeface="Times New Roman" pitchFamily="18" charset="0"/>
              <a:cs typeface="Times New Roman" pitchFamily="18" charset="0"/>
            </a:endParaRPr>
          </a:p>
          <a:p>
            <a:pPr marL="236538" indent="-236538"/>
            <a:r>
              <a:rPr lang="en-US" sz="3200" dirty="0" smtClean="0">
                <a:latin typeface="Times New Roman" pitchFamily="18" charset="0"/>
                <a:cs typeface="Times New Roman" pitchFamily="18" charset="0"/>
              </a:rPr>
              <a:t>	where p</a:t>
            </a:r>
            <a:r>
              <a:rPr lang="en-US" sz="3200" baseline="-25000" dirty="0" smtClean="0">
                <a:latin typeface="Times New Roman" pitchFamily="18" charset="0"/>
                <a:cs typeface="Times New Roman" pitchFamily="18" charset="0"/>
              </a:rPr>
              <a:t>c</a:t>
            </a:r>
            <a:r>
              <a:rPr lang="en-US" sz="3200" dirty="0" smtClean="0">
                <a:latin typeface="Times New Roman" pitchFamily="18" charset="0"/>
                <a:cs typeface="Times New Roman" pitchFamily="18" charset="0"/>
              </a:rPr>
              <a:t> is the pooled proportions, n</a:t>
            </a:r>
            <a:r>
              <a:rPr lang="en-US" sz="3200" baseline="-25000" dirty="0" smtClean="0">
                <a:latin typeface="Times New Roman" pitchFamily="18" charset="0"/>
                <a:cs typeface="Times New Roman" pitchFamily="18" charset="0"/>
              </a:rPr>
              <a:t>1</a:t>
            </a:r>
            <a:r>
              <a:rPr lang="en-US" sz="3200" dirty="0" smtClean="0">
                <a:latin typeface="Times New Roman" pitchFamily="18" charset="0"/>
                <a:cs typeface="Times New Roman" pitchFamily="18" charset="0"/>
              </a:rPr>
              <a:t> is the size of sample 1 and n</a:t>
            </a:r>
            <a:r>
              <a:rPr lang="en-US" sz="3200" baseline="-25000" dirty="0" smtClean="0">
                <a:latin typeface="Times New Roman" pitchFamily="18" charset="0"/>
                <a:cs typeface="Times New Roman" pitchFamily="18" charset="0"/>
              </a:rPr>
              <a:t>2</a:t>
            </a:r>
            <a:r>
              <a:rPr lang="en-US" sz="3200" dirty="0" smtClean="0">
                <a:latin typeface="Times New Roman" pitchFamily="18" charset="0"/>
                <a:cs typeface="Times New Roman" pitchFamily="18" charset="0"/>
              </a:rPr>
              <a:t> is the size of sample 2.</a:t>
            </a:r>
          </a:p>
        </p:txBody>
      </p:sp>
      <p:graphicFrame>
        <p:nvGraphicFramePr>
          <p:cNvPr id="9" name="Object 8"/>
          <p:cNvGraphicFramePr>
            <a:graphicFrameLocks noChangeAspect="1"/>
          </p:cNvGraphicFramePr>
          <p:nvPr/>
        </p:nvGraphicFramePr>
        <p:xfrm>
          <a:off x="687095" y="2871788"/>
          <a:ext cx="6856706" cy="1090612"/>
        </p:xfrm>
        <a:graphic>
          <a:graphicData uri="http://schemas.openxmlformats.org/presentationml/2006/ole">
            <p:oleObj spid="_x0000_s156675" name="Equation" r:id="rId4" imgW="3352680" imgH="53316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dirty="0" smtClean="0">
                <a:solidFill>
                  <a:srgbClr val="FF0000"/>
                </a:solidFill>
                <a:latin typeface="Times New Roman" pitchFamily="18" charset="0"/>
                <a:cs typeface="Times New Roman" pitchFamily="18" charset="0"/>
              </a:rPr>
              <a:t>What is a Statistical Hypothesis?</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478340"/>
            <a:ext cx="8839200" cy="2554545"/>
          </a:xfrm>
          <a:prstGeom prst="rect">
            <a:avLst/>
          </a:prstGeom>
          <a:noFill/>
        </p:spPr>
        <p:txBody>
          <a:bodyPr wrap="square" rtlCol="0">
            <a:spAutoFit/>
          </a:bodyPr>
          <a:lstStyle/>
          <a:p>
            <a:pPr marL="60325" indent="-15875"/>
            <a:r>
              <a:rPr lang="en-US" sz="3200" dirty="0" smtClean="0">
                <a:solidFill>
                  <a:srgbClr val="0000FF"/>
                </a:solidFill>
                <a:latin typeface="Times New Roman" pitchFamily="18" charset="0"/>
                <a:cs typeface="Times New Roman" pitchFamily="18" charset="0"/>
              </a:rPr>
              <a:t>Hypothesis Testing</a:t>
            </a:r>
            <a:r>
              <a:rPr lang="en-US" sz="3200" dirty="0" smtClean="0">
                <a:latin typeface="Times New Roman" pitchFamily="18" charset="0"/>
                <a:cs typeface="Times New Roman" pitchFamily="18" charset="0"/>
              </a:rPr>
              <a:t>: A procedure based on sample evidence and probability theory used to determine whether the hypothesis is a reasonable statement and should not be rejected, or is unreasonable and should be rejected.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8763000" cy="1447800"/>
          </a:xfrm>
          <a:ln>
            <a:noFill/>
          </a:ln>
          <a:effectLst>
            <a:outerShdw blurRad="50800" dist="38100" dir="10800000" algn="r" rotWithShape="0">
              <a:prstClr val="black">
                <a:alpha val="40000"/>
              </a:prstClr>
            </a:outerShdw>
          </a:effectLst>
        </p:spPr>
        <p:txBody>
          <a:bodyPr>
            <a:normAutofit/>
          </a:bodyPr>
          <a:lstStyle/>
          <a:p>
            <a:pPr algn="ctr"/>
            <a:r>
              <a:rPr lang="en-US" sz="4000" dirty="0" smtClean="0">
                <a:solidFill>
                  <a:srgbClr val="FF0000"/>
                </a:solidFill>
                <a:latin typeface="Times New Roman" pitchFamily="18" charset="0"/>
                <a:cs typeface="Times New Roman" pitchFamily="18" charset="0"/>
              </a:rPr>
              <a:t>A Test Involving the Difference between Two Population Proportions </a:t>
            </a:r>
            <a:r>
              <a:rPr lang="en-US" sz="2000" dirty="0" smtClean="0">
                <a:solidFill>
                  <a:srgbClr val="FF0000"/>
                </a:solidFill>
                <a:latin typeface="Times New Roman" pitchFamily="18" charset="0"/>
                <a:cs typeface="Times New Roman" pitchFamily="18" charset="0"/>
              </a:rPr>
              <a:t>(Continued)</a:t>
            </a:r>
            <a:endParaRPr lang="en-US" sz="40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50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TextBox 6"/>
          <p:cNvSpPr txBox="1"/>
          <p:nvPr/>
        </p:nvSpPr>
        <p:spPr>
          <a:xfrm>
            <a:off x="228600" y="1828800"/>
            <a:ext cx="8915400" cy="2062103"/>
          </a:xfrm>
          <a:prstGeom prst="rect">
            <a:avLst/>
          </a:prstGeom>
          <a:noFill/>
        </p:spPr>
        <p:txBody>
          <a:bodyPr wrap="square" rtlCol="0">
            <a:spAutoFit/>
          </a:bodyPr>
          <a:lstStyle/>
          <a:p>
            <a:pPr marL="236538" indent="-236538">
              <a:buFont typeface="Courier New" pitchFamily="49" charset="0"/>
              <a:buChar char="o"/>
            </a:pPr>
            <a:r>
              <a:rPr lang="en-US" sz="3200" dirty="0" smtClean="0">
                <a:latin typeface="Times New Roman" pitchFamily="18" charset="0"/>
                <a:cs typeface="Times New Roman" pitchFamily="18" charset="0"/>
              </a:rPr>
              <a:t>Test statistic</a:t>
            </a:r>
          </a:p>
          <a:p>
            <a:pPr marL="236538" indent="-236538">
              <a:buFont typeface="Courier New" pitchFamily="49" charset="0"/>
              <a:buChar char="o"/>
            </a:pPr>
            <a:endParaRPr lang="en-US" sz="3200" dirty="0" smtClean="0">
              <a:latin typeface="Times New Roman" pitchFamily="18" charset="0"/>
              <a:cs typeface="Times New Roman" pitchFamily="18" charset="0"/>
            </a:endParaRPr>
          </a:p>
          <a:p>
            <a:pPr marL="236538" indent="-236538">
              <a:buFont typeface="Courier New" pitchFamily="49" charset="0"/>
              <a:buChar char="o"/>
            </a:pPr>
            <a:endParaRPr lang="en-US" sz="3200" dirty="0" smtClean="0">
              <a:latin typeface="Times New Roman" pitchFamily="18" charset="0"/>
              <a:cs typeface="Times New Roman" pitchFamily="18" charset="0"/>
            </a:endParaRPr>
          </a:p>
          <a:p>
            <a:pPr marL="236538" indent="-236538"/>
            <a:r>
              <a:rPr lang="en-US" sz="3200" dirty="0" smtClean="0">
                <a:latin typeface="Times New Roman" pitchFamily="18" charset="0"/>
                <a:cs typeface="Times New Roman" pitchFamily="18" charset="0"/>
              </a:rPr>
              <a:t>	and hence,  </a:t>
            </a:r>
          </a:p>
        </p:txBody>
      </p:sp>
      <p:graphicFrame>
        <p:nvGraphicFramePr>
          <p:cNvPr id="8" name="Object 7"/>
          <p:cNvGraphicFramePr>
            <a:graphicFrameLocks noChangeAspect="1"/>
          </p:cNvGraphicFramePr>
          <p:nvPr/>
        </p:nvGraphicFramePr>
        <p:xfrm>
          <a:off x="2590800" y="2438401"/>
          <a:ext cx="1622323" cy="914400"/>
        </p:xfrm>
        <a:graphic>
          <a:graphicData uri="http://schemas.openxmlformats.org/presentationml/2006/ole">
            <p:oleObj spid="_x0000_s157699" name="Equation" r:id="rId4" imgW="698400" imgH="393480" progId="Equation.DSMT4">
              <p:embed/>
            </p:oleObj>
          </a:graphicData>
        </a:graphic>
      </p:graphicFrame>
      <p:graphicFrame>
        <p:nvGraphicFramePr>
          <p:cNvPr id="10" name="Object 9"/>
          <p:cNvGraphicFramePr>
            <a:graphicFrameLocks noChangeAspect="1"/>
          </p:cNvGraphicFramePr>
          <p:nvPr/>
        </p:nvGraphicFramePr>
        <p:xfrm>
          <a:off x="1905000" y="3810000"/>
          <a:ext cx="4267200" cy="1676400"/>
        </p:xfrm>
        <a:graphic>
          <a:graphicData uri="http://schemas.openxmlformats.org/presentationml/2006/ole">
            <p:oleObj spid="_x0000_s157700" name="Equation" r:id="rId5" imgW="1777680" imgH="69840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8763000" cy="1447800"/>
          </a:xfrm>
          <a:ln>
            <a:noFill/>
          </a:ln>
          <a:effectLst>
            <a:outerShdw blurRad="50800" dist="38100" dir="10800000" algn="r" rotWithShape="0">
              <a:prstClr val="black">
                <a:alpha val="40000"/>
              </a:prstClr>
            </a:outerShdw>
          </a:effectLst>
        </p:spPr>
        <p:txBody>
          <a:bodyPr>
            <a:normAutofit/>
          </a:bodyPr>
          <a:lstStyle/>
          <a:p>
            <a:pPr algn="ctr"/>
            <a:r>
              <a:rPr lang="en-US" sz="3600" dirty="0" smtClean="0">
                <a:solidFill>
                  <a:srgbClr val="FF0000"/>
                </a:solidFill>
                <a:latin typeface="Times New Roman" pitchFamily="18" charset="0"/>
                <a:cs typeface="Times New Roman" pitchFamily="18" charset="0"/>
              </a:rPr>
              <a:t>A Test Involving the Difference between Two Population Proportions-Example 8</a:t>
            </a:r>
            <a:endParaRPr lang="en-US" sz="40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51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TextBox 6"/>
          <p:cNvSpPr txBox="1"/>
          <p:nvPr/>
        </p:nvSpPr>
        <p:spPr>
          <a:xfrm>
            <a:off x="228600" y="1447800"/>
            <a:ext cx="8915400" cy="5170646"/>
          </a:xfrm>
          <a:prstGeom prst="rect">
            <a:avLst/>
          </a:prstGeom>
          <a:noFill/>
        </p:spPr>
        <p:txBody>
          <a:bodyPr wrap="square" rtlCol="0">
            <a:spAutoFit/>
          </a:bodyPr>
          <a:lstStyle/>
          <a:p>
            <a:r>
              <a:rPr lang="en-US" sz="3000" dirty="0" smtClean="0">
                <a:latin typeface="Times New Roman" pitchFamily="18" charset="0"/>
                <a:cs typeface="Times New Roman" pitchFamily="18" charset="0"/>
              </a:rPr>
              <a:t>Suppose the Acme Drug Company develops a new drug, designed to prevent colds. The company states that the drug is equally effective for men and women. To test this claim, they choose a simple random sample of 100 women and 200 men from a population of 100,000 volunteers.</a:t>
            </a:r>
          </a:p>
          <a:p>
            <a:r>
              <a:rPr lang="en-US" sz="3000" dirty="0" smtClean="0">
                <a:latin typeface="Times New Roman" pitchFamily="18" charset="0"/>
                <a:cs typeface="Times New Roman" pitchFamily="18" charset="0"/>
              </a:rPr>
              <a:t>At the end of the study, 38% of the women caught a cold; and 51% of the men caught a cold. Based on these findings, can we reject the company's claim that the drug is equally effective for men and women? Use a 0.05 level of significance.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8763000" cy="1447800"/>
          </a:xfrm>
          <a:ln>
            <a:noFill/>
          </a:ln>
          <a:effectLst>
            <a:outerShdw blurRad="50800" dist="38100" dir="10800000" algn="r" rotWithShape="0">
              <a:prstClr val="black">
                <a:alpha val="40000"/>
              </a:prstClr>
            </a:outerShdw>
          </a:effectLst>
        </p:spPr>
        <p:txBody>
          <a:bodyPr>
            <a:normAutofit/>
          </a:bodyPr>
          <a:lstStyle/>
          <a:p>
            <a:pPr algn="ctr"/>
            <a:r>
              <a:rPr lang="en-US" sz="3600" dirty="0" smtClean="0">
                <a:solidFill>
                  <a:srgbClr val="FF0000"/>
                </a:solidFill>
                <a:latin typeface="Times New Roman" pitchFamily="18" charset="0"/>
                <a:cs typeface="Times New Roman" pitchFamily="18" charset="0"/>
              </a:rPr>
              <a:t>A Test Involving the Difference between Two Population Proportions-Example 8</a:t>
            </a:r>
            <a:r>
              <a:rPr lang="en-US" sz="2000" i="1" dirty="0" smtClean="0">
                <a:solidFill>
                  <a:srgbClr val="0000FF"/>
                </a:solidFill>
                <a:latin typeface="Times New Roman" pitchFamily="18" charset="0"/>
                <a:cs typeface="Times New Roman" pitchFamily="18" charset="0"/>
              </a:rPr>
              <a:t>(Continued)</a:t>
            </a:r>
            <a:endParaRPr lang="en-US" sz="4000" i="1" dirty="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52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TextBox 6"/>
          <p:cNvSpPr txBox="1"/>
          <p:nvPr/>
        </p:nvSpPr>
        <p:spPr>
          <a:xfrm>
            <a:off x="228600" y="1447800"/>
            <a:ext cx="8915400" cy="5016758"/>
          </a:xfrm>
          <a:prstGeom prst="rect">
            <a:avLst/>
          </a:prstGeom>
          <a:noFill/>
        </p:spPr>
        <p:txBody>
          <a:bodyPr wrap="square" rtlCol="0">
            <a:spAutoFit/>
          </a:bodyPr>
          <a:lstStyle/>
          <a:p>
            <a:r>
              <a:rPr lang="en-US" sz="3000" dirty="0" smtClean="0">
                <a:latin typeface="Times New Roman" pitchFamily="18" charset="0"/>
                <a:cs typeface="Times New Roman" pitchFamily="18" charset="0"/>
              </a:rPr>
              <a:t>Let </a:t>
            </a:r>
            <a:r>
              <a:rPr lang="el-GR" sz="3000" dirty="0" smtClean="0">
                <a:latin typeface="Times New Roman"/>
                <a:cs typeface="Times New Roman"/>
              </a:rPr>
              <a:t>π</a:t>
            </a:r>
            <a:r>
              <a:rPr lang="en-US" sz="3000" baseline="-25000" dirty="0" smtClean="0">
                <a:latin typeface="Times New Roman"/>
                <a:cs typeface="Times New Roman"/>
              </a:rPr>
              <a:t>1</a:t>
            </a:r>
            <a:r>
              <a:rPr lang="en-US" sz="3000" dirty="0" smtClean="0">
                <a:latin typeface="Times New Roman"/>
                <a:cs typeface="Times New Roman"/>
              </a:rPr>
              <a:t> be the proportion of men and </a:t>
            </a:r>
            <a:r>
              <a:rPr lang="el-GR" sz="3000" dirty="0" smtClean="0">
                <a:latin typeface="Times New Roman"/>
                <a:cs typeface="Times New Roman"/>
              </a:rPr>
              <a:t>π</a:t>
            </a:r>
            <a:r>
              <a:rPr lang="en-US" sz="3000" baseline="-25000" dirty="0" smtClean="0">
                <a:latin typeface="Times New Roman"/>
                <a:cs typeface="Times New Roman"/>
              </a:rPr>
              <a:t>2</a:t>
            </a:r>
            <a:r>
              <a:rPr lang="en-US" sz="3000" dirty="0" smtClean="0">
                <a:latin typeface="Times New Roman"/>
                <a:cs typeface="Times New Roman"/>
              </a:rPr>
              <a:t> be the proportion of women.</a:t>
            </a:r>
          </a:p>
          <a:p>
            <a:r>
              <a:rPr lang="en-US" sz="3000" dirty="0" smtClean="0">
                <a:latin typeface="Times New Roman"/>
                <a:cs typeface="Times New Roman"/>
              </a:rPr>
              <a:t>Step1: H</a:t>
            </a:r>
            <a:r>
              <a:rPr lang="en-US" sz="3000" baseline="-25000" dirty="0" smtClean="0">
                <a:latin typeface="Times New Roman"/>
                <a:cs typeface="Times New Roman"/>
              </a:rPr>
              <a:t>0 </a:t>
            </a:r>
            <a:r>
              <a:rPr lang="en-US" sz="3000" dirty="0" smtClean="0">
                <a:latin typeface="Times New Roman"/>
                <a:cs typeface="Times New Roman"/>
              </a:rPr>
              <a:t>: </a:t>
            </a:r>
            <a:r>
              <a:rPr lang="el-GR" sz="3000" dirty="0" smtClean="0">
                <a:latin typeface="Times New Roman"/>
                <a:cs typeface="Times New Roman"/>
              </a:rPr>
              <a:t>π</a:t>
            </a:r>
            <a:r>
              <a:rPr lang="en-US" sz="3000" baseline="-25000" dirty="0" smtClean="0">
                <a:latin typeface="Times New Roman"/>
                <a:cs typeface="Times New Roman"/>
              </a:rPr>
              <a:t>1</a:t>
            </a:r>
            <a:r>
              <a:rPr lang="en-US" sz="3000" dirty="0" smtClean="0">
                <a:latin typeface="Times New Roman"/>
                <a:cs typeface="Times New Roman"/>
              </a:rPr>
              <a:t> =</a:t>
            </a:r>
            <a:r>
              <a:rPr lang="el-GR" sz="3000" dirty="0" smtClean="0">
                <a:latin typeface="Times New Roman"/>
                <a:cs typeface="Times New Roman"/>
              </a:rPr>
              <a:t> π</a:t>
            </a:r>
            <a:r>
              <a:rPr lang="en-US" sz="3000" baseline="-25000" dirty="0" smtClean="0">
                <a:latin typeface="Times New Roman"/>
                <a:cs typeface="Times New Roman"/>
              </a:rPr>
              <a:t>2</a:t>
            </a:r>
            <a:r>
              <a:rPr lang="en-US" sz="3000" dirty="0" smtClean="0">
                <a:latin typeface="Times New Roman"/>
                <a:cs typeface="Times New Roman"/>
              </a:rPr>
              <a:t> 		H</a:t>
            </a:r>
            <a:r>
              <a:rPr lang="en-US" sz="3000" baseline="-25000" dirty="0" smtClean="0">
                <a:latin typeface="Times New Roman"/>
                <a:cs typeface="Times New Roman"/>
              </a:rPr>
              <a:t>1</a:t>
            </a:r>
            <a:r>
              <a:rPr lang="en-US" sz="3000" dirty="0" smtClean="0">
                <a:latin typeface="Times New Roman"/>
                <a:cs typeface="Times New Roman"/>
              </a:rPr>
              <a:t>:</a:t>
            </a:r>
            <a:r>
              <a:rPr lang="el-GR" sz="3000" dirty="0" smtClean="0">
                <a:latin typeface="Times New Roman"/>
                <a:cs typeface="Times New Roman"/>
              </a:rPr>
              <a:t>π</a:t>
            </a:r>
            <a:r>
              <a:rPr lang="en-US" sz="3000" baseline="-25000" dirty="0" smtClean="0">
                <a:latin typeface="Times New Roman"/>
                <a:cs typeface="Times New Roman"/>
              </a:rPr>
              <a:t>1</a:t>
            </a:r>
            <a:r>
              <a:rPr lang="en-US" sz="3000" dirty="0" smtClean="0">
                <a:latin typeface="Times New Roman"/>
                <a:cs typeface="Times New Roman"/>
              </a:rPr>
              <a:t> ≠</a:t>
            </a:r>
            <a:r>
              <a:rPr lang="el-GR" sz="3000" dirty="0" smtClean="0">
                <a:latin typeface="Times New Roman"/>
                <a:cs typeface="Times New Roman"/>
              </a:rPr>
              <a:t> π</a:t>
            </a:r>
            <a:r>
              <a:rPr lang="en-US" sz="3000" baseline="-25000" dirty="0" smtClean="0">
                <a:latin typeface="Times New Roman"/>
                <a:cs typeface="Times New Roman"/>
              </a:rPr>
              <a:t>2</a:t>
            </a:r>
            <a:r>
              <a:rPr lang="en-US" sz="3000" dirty="0" smtClean="0">
                <a:latin typeface="Times New Roman"/>
                <a:cs typeface="Times New Roman"/>
              </a:rPr>
              <a:t> </a:t>
            </a:r>
          </a:p>
          <a:p>
            <a:r>
              <a:rPr lang="en-US" sz="2800" dirty="0" smtClean="0">
                <a:latin typeface="Times New Roman"/>
                <a:cs typeface="Times New Roman"/>
              </a:rPr>
              <a:t>Step 2: The level of significance is 0.05.</a:t>
            </a:r>
          </a:p>
          <a:p>
            <a:r>
              <a:rPr lang="en-US" sz="2800" dirty="0" smtClean="0">
                <a:latin typeface="Times New Roman"/>
                <a:cs typeface="Times New Roman"/>
              </a:rPr>
              <a:t>Step 3: The appropriate statistic is </a:t>
            </a:r>
          </a:p>
          <a:p>
            <a:endParaRPr lang="en-US" sz="2800" dirty="0" smtClean="0">
              <a:latin typeface="Times New Roman"/>
              <a:cs typeface="Times New Roman"/>
            </a:endParaRPr>
          </a:p>
          <a:p>
            <a:endParaRPr lang="en-US" sz="2800" dirty="0" smtClean="0">
              <a:latin typeface="Times New Roman"/>
              <a:cs typeface="Times New Roman"/>
            </a:endParaRPr>
          </a:p>
          <a:p>
            <a:endParaRPr lang="en-US" sz="2800" dirty="0" smtClean="0">
              <a:latin typeface="Times New Roman"/>
              <a:cs typeface="Times New Roman"/>
            </a:endParaRPr>
          </a:p>
          <a:p>
            <a:r>
              <a:rPr lang="en-US" sz="3000" dirty="0" smtClean="0">
                <a:latin typeface="Times New Roman" pitchFamily="18" charset="0"/>
                <a:cs typeface="Times New Roman" pitchFamily="18" charset="0"/>
              </a:rPr>
              <a:t>Step 4: Critical value</a:t>
            </a:r>
          </a:p>
          <a:p>
            <a:r>
              <a:rPr lang="en-US" sz="3000" dirty="0" smtClean="0">
                <a:latin typeface="Times New Roman" pitchFamily="18" charset="0"/>
                <a:cs typeface="Times New Roman" pitchFamily="18" charset="0"/>
              </a:rPr>
              <a:t>	H</a:t>
            </a:r>
            <a:r>
              <a:rPr lang="en-US" sz="3000" baseline="-25000" dirty="0" smtClean="0">
                <a:latin typeface="Times New Roman" pitchFamily="18" charset="0"/>
                <a:cs typeface="Times New Roman" pitchFamily="18" charset="0"/>
              </a:rPr>
              <a:t>0 </a:t>
            </a:r>
            <a:r>
              <a:rPr lang="en-US" sz="3000" dirty="0" smtClean="0">
                <a:latin typeface="Times New Roman" pitchFamily="18" charset="0"/>
                <a:cs typeface="Times New Roman" pitchFamily="18" charset="0"/>
              </a:rPr>
              <a:t> is rejected if test statistic z is less than -1.96 or greater than 1.96</a:t>
            </a:r>
          </a:p>
        </p:txBody>
      </p:sp>
      <p:graphicFrame>
        <p:nvGraphicFramePr>
          <p:cNvPr id="168962" name="Object 2"/>
          <p:cNvGraphicFramePr>
            <a:graphicFrameLocks noChangeAspect="1"/>
          </p:cNvGraphicFramePr>
          <p:nvPr/>
        </p:nvGraphicFramePr>
        <p:xfrm>
          <a:off x="2057400" y="3581400"/>
          <a:ext cx="4114800" cy="1616529"/>
        </p:xfrm>
        <a:graphic>
          <a:graphicData uri="http://schemas.openxmlformats.org/presentationml/2006/ole">
            <p:oleObj spid="_x0000_s168962" name="Equation" r:id="rId4" imgW="1777680" imgH="69840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8763000" cy="1447800"/>
          </a:xfrm>
          <a:ln>
            <a:noFill/>
          </a:ln>
          <a:effectLst>
            <a:outerShdw blurRad="50800" dist="38100" dir="10800000" algn="r" rotWithShape="0">
              <a:prstClr val="black">
                <a:alpha val="40000"/>
              </a:prstClr>
            </a:outerShdw>
          </a:effectLst>
        </p:spPr>
        <p:txBody>
          <a:bodyPr>
            <a:normAutofit/>
          </a:bodyPr>
          <a:lstStyle/>
          <a:p>
            <a:pPr algn="ctr"/>
            <a:r>
              <a:rPr lang="en-US" sz="3600" dirty="0" smtClean="0">
                <a:solidFill>
                  <a:srgbClr val="FF0000"/>
                </a:solidFill>
                <a:latin typeface="Times New Roman" pitchFamily="18" charset="0"/>
                <a:cs typeface="Times New Roman" pitchFamily="18" charset="0"/>
              </a:rPr>
              <a:t>A Test Involving the Difference between Two Population Proportions-Example 8 </a:t>
            </a:r>
            <a:r>
              <a:rPr lang="en-US" sz="2000" i="1" dirty="0" smtClean="0">
                <a:solidFill>
                  <a:srgbClr val="0000FF"/>
                </a:solidFill>
                <a:latin typeface="Times New Roman" pitchFamily="18" charset="0"/>
                <a:cs typeface="Times New Roman" pitchFamily="18" charset="0"/>
              </a:rPr>
              <a:t>(Continued)</a:t>
            </a:r>
            <a:endParaRPr lang="en-US" sz="4000" i="1" dirty="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53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TextBox 6"/>
          <p:cNvSpPr txBox="1"/>
          <p:nvPr/>
        </p:nvSpPr>
        <p:spPr>
          <a:xfrm>
            <a:off x="228600" y="1447800"/>
            <a:ext cx="8915400" cy="3323987"/>
          </a:xfrm>
          <a:prstGeom prst="rect">
            <a:avLst/>
          </a:prstGeom>
          <a:noFill/>
        </p:spPr>
        <p:txBody>
          <a:bodyPr wrap="square" rtlCol="0">
            <a:spAutoFit/>
          </a:bodyPr>
          <a:lstStyle/>
          <a:p>
            <a:r>
              <a:rPr lang="en-US" sz="3000" dirty="0" smtClean="0">
                <a:latin typeface="Times New Roman" pitchFamily="18" charset="0"/>
                <a:cs typeface="Times New Roman" pitchFamily="18" charset="0"/>
              </a:rPr>
              <a:t>Step 5: Critical value</a:t>
            </a:r>
          </a:p>
          <a:p>
            <a:r>
              <a:rPr lang="en-US" sz="3000" dirty="0" smtClean="0">
                <a:latin typeface="Times New Roman" pitchFamily="18" charset="0"/>
                <a:cs typeface="Times New Roman" pitchFamily="18" charset="0"/>
              </a:rPr>
              <a:t>n</a:t>
            </a:r>
            <a:r>
              <a:rPr lang="en-US" sz="3000" baseline="-25000" dirty="0" smtClean="0">
                <a:latin typeface="Times New Roman" pitchFamily="18" charset="0"/>
                <a:cs typeface="Times New Roman" pitchFamily="18" charset="0"/>
              </a:rPr>
              <a:t>1</a:t>
            </a:r>
            <a:r>
              <a:rPr lang="en-US" sz="3000" dirty="0" smtClean="0">
                <a:latin typeface="Times New Roman" pitchFamily="18" charset="0"/>
                <a:cs typeface="Times New Roman" pitchFamily="18" charset="0"/>
              </a:rPr>
              <a:t>=100, p</a:t>
            </a:r>
            <a:r>
              <a:rPr lang="en-US" sz="3000" baseline="-25000" dirty="0" smtClean="0">
                <a:latin typeface="Times New Roman" pitchFamily="18" charset="0"/>
                <a:cs typeface="Times New Roman" pitchFamily="18" charset="0"/>
              </a:rPr>
              <a:t>1</a:t>
            </a:r>
            <a:r>
              <a:rPr lang="en-US" sz="3000" dirty="0" smtClean="0">
                <a:latin typeface="Times New Roman" pitchFamily="18" charset="0"/>
                <a:cs typeface="Times New Roman" pitchFamily="18" charset="0"/>
              </a:rPr>
              <a:t>=0.38, n</a:t>
            </a:r>
            <a:r>
              <a:rPr lang="en-US" sz="3000" baseline="-25000" dirty="0" smtClean="0">
                <a:latin typeface="Times New Roman" pitchFamily="18" charset="0"/>
                <a:cs typeface="Times New Roman" pitchFamily="18" charset="0"/>
              </a:rPr>
              <a:t>2</a:t>
            </a:r>
            <a:r>
              <a:rPr lang="en-US" sz="3000" dirty="0" smtClean="0">
                <a:latin typeface="Times New Roman" pitchFamily="18" charset="0"/>
                <a:cs typeface="Times New Roman" pitchFamily="18" charset="0"/>
              </a:rPr>
              <a:t>=200, p</a:t>
            </a:r>
            <a:r>
              <a:rPr lang="en-US" sz="3000" baseline="-25000" dirty="0" smtClean="0">
                <a:latin typeface="Times New Roman" pitchFamily="18" charset="0"/>
                <a:cs typeface="Times New Roman" pitchFamily="18" charset="0"/>
              </a:rPr>
              <a:t>2</a:t>
            </a:r>
            <a:r>
              <a:rPr lang="en-US" sz="3000" dirty="0" smtClean="0">
                <a:latin typeface="Times New Roman" pitchFamily="18" charset="0"/>
                <a:cs typeface="Times New Roman" pitchFamily="18" charset="0"/>
              </a:rPr>
              <a:t>=0.51</a:t>
            </a:r>
            <a:r>
              <a:rPr lang="en-US" sz="3000" baseline="-25000" dirty="0" smtClean="0">
                <a:latin typeface="Times New Roman" pitchFamily="18" charset="0"/>
                <a:cs typeface="Times New Roman" pitchFamily="18" charset="0"/>
              </a:rPr>
              <a:t>  </a:t>
            </a:r>
          </a:p>
          <a:p>
            <a:pPr>
              <a:buFont typeface="Courier New" pitchFamily="49" charset="0"/>
              <a:buChar char="o"/>
            </a:pPr>
            <a:r>
              <a:rPr lang="en-US" sz="3000" dirty="0" smtClean="0">
                <a:latin typeface="Times New Roman" pitchFamily="18" charset="0"/>
                <a:cs typeface="Times New Roman" pitchFamily="18" charset="0"/>
              </a:rPr>
              <a:t>Pooled proportion:</a:t>
            </a:r>
          </a:p>
          <a:p>
            <a:endParaRPr lang="en-US" sz="3000" dirty="0" smtClean="0">
              <a:latin typeface="Times New Roman" pitchFamily="18" charset="0"/>
              <a:cs typeface="Times New Roman" pitchFamily="18" charset="0"/>
            </a:endParaRPr>
          </a:p>
          <a:p>
            <a:r>
              <a:rPr lang="en-US" sz="3000" dirty="0" smtClean="0">
                <a:latin typeface="Times New Roman" pitchFamily="18" charset="0"/>
                <a:cs typeface="Times New Roman" pitchFamily="18" charset="0"/>
              </a:rPr>
              <a:t>	</a:t>
            </a:r>
          </a:p>
          <a:p>
            <a:pPr>
              <a:buFont typeface="Courier New" pitchFamily="49" charset="0"/>
              <a:buChar char="o"/>
            </a:pPr>
            <a:r>
              <a:rPr lang="en-US" sz="3000" dirty="0" smtClean="0">
                <a:latin typeface="Times New Roman" pitchFamily="18" charset="0"/>
                <a:cs typeface="Times New Roman" pitchFamily="18" charset="0"/>
              </a:rPr>
              <a:t>Standard error</a:t>
            </a:r>
          </a:p>
          <a:p>
            <a:endParaRPr lang="en-US" sz="3000" dirty="0" smtClean="0">
              <a:latin typeface="Times New Roman" pitchFamily="18" charset="0"/>
              <a:cs typeface="Times New Roman" pitchFamily="18" charset="0"/>
            </a:endParaRPr>
          </a:p>
        </p:txBody>
      </p:sp>
      <p:graphicFrame>
        <p:nvGraphicFramePr>
          <p:cNvPr id="8" name="Object 7"/>
          <p:cNvGraphicFramePr>
            <a:graphicFrameLocks noChangeAspect="1"/>
          </p:cNvGraphicFramePr>
          <p:nvPr/>
        </p:nvGraphicFramePr>
        <p:xfrm>
          <a:off x="1142999" y="2971800"/>
          <a:ext cx="6963335" cy="990600"/>
        </p:xfrm>
        <a:graphic>
          <a:graphicData uri="http://schemas.openxmlformats.org/presentationml/2006/ole">
            <p:oleObj spid="_x0000_s169987" name="Equation" r:id="rId4" imgW="3035160" imgH="431640" progId="Equation.DSMT4">
              <p:embed/>
            </p:oleObj>
          </a:graphicData>
        </a:graphic>
      </p:graphicFrame>
      <p:graphicFrame>
        <p:nvGraphicFramePr>
          <p:cNvPr id="9" name="Object 8"/>
          <p:cNvGraphicFramePr>
            <a:graphicFrameLocks noChangeAspect="1"/>
          </p:cNvGraphicFramePr>
          <p:nvPr/>
        </p:nvGraphicFramePr>
        <p:xfrm>
          <a:off x="1316038" y="4191000"/>
          <a:ext cx="6471603" cy="2374900"/>
        </p:xfrm>
        <a:graphic>
          <a:graphicData uri="http://schemas.openxmlformats.org/presentationml/2006/ole">
            <p:oleObj spid="_x0000_s169988" name="Equation" r:id="rId5" imgW="2768400" imgH="101592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8763000" cy="1447800"/>
          </a:xfrm>
          <a:ln>
            <a:noFill/>
          </a:ln>
          <a:effectLst>
            <a:outerShdw blurRad="50800" dist="38100" dir="10800000" algn="r" rotWithShape="0">
              <a:prstClr val="black">
                <a:alpha val="40000"/>
              </a:prstClr>
            </a:outerShdw>
          </a:effectLst>
        </p:spPr>
        <p:txBody>
          <a:bodyPr>
            <a:normAutofit/>
          </a:bodyPr>
          <a:lstStyle/>
          <a:p>
            <a:pPr algn="ctr"/>
            <a:r>
              <a:rPr lang="en-US" sz="3600" dirty="0" smtClean="0">
                <a:solidFill>
                  <a:srgbClr val="FF0000"/>
                </a:solidFill>
                <a:latin typeface="Times New Roman" pitchFamily="18" charset="0"/>
                <a:cs typeface="Times New Roman" pitchFamily="18" charset="0"/>
              </a:rPr>
              <a:t>A Test Involving the Difference between Two Population Proportions-Example8 </a:t>
            </a:r>
            <a:r>
              <a:rPr lang="en-US" sz="2000" i="1" dirty="0" smtClean="0">
                <a:solidFill>
                  <a:srgbClr val="0000FF"/>
                </a:solidFill>
                <a:latin typeface="Times New Roman" pitchFamily="18" charset="0"/>
                <a:cs typeface="Times New Roman" pitchFamily="18" charset="0"/>
              </a:rPr>
              <a:t>(Continued)</a:t>
            </a:r>
            <a:endParaRPr lang="en-US" sz="4000" i="1" dirty="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54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TextBox 6"/>
          <p:cNvSpPr txBox="1"/>
          <p:nvPr/>
        </p:nvSpPr>
        <p:spPr>
          <a:xfrm>
            <a:off x="228600" y="1447800"/>
            <a:ext cx="8915400" cy="3785652"/>
          </a:xfrm>
          <a:prstGeom prst="rect">
            <a:avLst/>
          </a:prstGeom>
          <a:noFill/>
        </p:spPr>
        <p:txBody>
          <a:bodyPr wrap="square" rtlCol="0">
            <a:spAutoFit/>
          </a:bodyPr>
          <a:lstStyle/>
          <a:p>
            <a:r>
              <a:rPr lang="en-US" sz="3000" dirty="0" smtClean="0">
                <a:latin typeface="Times New Roman" pitchFamily="18" charset="0"/>
                <a:cs typeface="Times New Roman" pitchFamily="18" charset="0"/>
              </a:rPr>
              <a:t>Step 5: Critical value</a:t>
            </a:r>
          </a:p>
          <a:p>
            <a:pPr>
              <a:buFont typeface="Courier New" pitchFamily="49" charset="0"/>
              <a:buChar char="o"/>
            </a:pPr>
            <a:r>
              <a:rPr lang="en-US" sz="3000" dirty="0" smtClean="0">
                <a:latin typeface="Times New Roman" pitchFamily="18" charset="0"/>
                <a:cs typeface="Times New Roman" pitchFamily="18" charset="0"/>
              </a:rPr>
              <a:t>Test statistic</a:t>
            </a:r>
          </a:p>
          <a:p>
            <a:pPr>
              <a:buFont typeface="Courier New" pitchFamily="49" charset="0"/>
              <a:buChar char="o"/>
            </a:pPr>
            <a:endParaRPr lang="en-US" sz="3000" dirty="0" smtClean="0">
              <a:latin typeface="Times New Roman" pitchFamily="18" charset="0"/>
              <a:cs typeface="Times New Roman" pitchFamily="18" charset="0"/>
            </a:endParaRPr>
          </a:p>
          <a:p>
            <a:pPr>
              <a:buFont typeface="Courier New" pitchFamily="49" charset="0"/>
              <a:buChar char="o"/>
            </a:pPr>
            <a:endParaRPr lang="en-US" sz="3000" dirty="0" smtClean="0">
              <a:latin typeface="Times New Roman" pitchFamily="18" charset="0"/>
              <a:cs typeface="Times New Roman" pitchFamily="18" charset="0"/>
            </a:endParaRPr>
          </a:p>
          <a:p>
            <a:endParaRPr lang="en-US" sz="3000" dirty="0" smtClean="0">
              <a:latin typeface="Times New Roman" pitchFamily="18" charset="0"/>
              <a:cs typeface="Times New Roman" pitchFamily="18" charset="0"/>
            </a:endParaRPr>
          </a:p>
          <a:p>
            <a:pPr marL="236538" indent="-236538"/>
            <a:r>
              <a:rPr lang="en-US" sz="3000" dirty="0" smtClean="0">
                <a:latin typeface="Times New Roman" pitchFamily="18" charset="0"/>
                <a:cs typeface="Times New Roman" pitchFamily="18" charset="0"/>
              </a:rPr>
              <a:t>	We reject the null hypothesis. We can conclude that the drug is not equally effective for women and men.</a:t>
            </a:r>
          </a:p>
          <a:p>
            <a:pPr marL="236538" indent="-236538"/>
            <a:r>
              <a:rPr lang="en-US" sz="3000" dirty="0" smtClean="0">
                <a:latin typeface="Times New Roman" pitchFamily="18" charset="0"/>
                <a:cs typeface="Times New Roman" pitchFamily="18" charset="0"/>
              </a:rPr>
              <a:t>P-value </a:t>
            </a:r>
          </a:p>
        </p:txBody>
      </p:sp>
      <p:graphicFrame>
        <p:nvGraphicFramePr>
          <p:cNvPr id="10" name="Object 9"/>
          <p:cNvGraphicFramePr>
            <a:graphicFrameLocks noChangeAspect="1"/>
          </p:cNvGraphicFramePr>
          <p:nvPr/>
        </p:nvGraphicFramePr>
        <p:xfrm>
          <a:off x="2057399" y="2514600"/>
          <a:ext cx="5080820" cy="990600"/>
        </p:xfrm>
        <a:graphic>
          <a:graphicData uri="http://schemas.openxmlformats.org/presentationml/2006/ole">
            <p:oleObj spid="_x0000_s171012" name="Equation" r:id="rId4" imgW="2019240" imgH="393480" progId="Equation.DSMT4">
              <p:embed/>
            </p:oleObj>
          </a:graphicData>
        </a:graphic>
      </p:graphicFrame>
      <p:graphicFrame>
        <p:nvGraphicFramePr>
          <p:cNvPr id="11" name="Object 10"/>
          <p:cNvGraphicFramePr>
            <a:graphicFrameLocks noChangeAspect="1"/>
          </p:cNvGraphicFramePr>
          <p:nvPr/>
        </p:nvGraphicFramePr>
        <p:xfrm>
          <a:off x="1475874" y="4953000"/>
          <a:ext cx="4823326" cy="1676400"/>
        </p:xfrm>
        <a:graphic>
          <a:graphicData uri="http://schemas.openxmlformats.org/presentationml/2006/ole">
            <p:oleObj spid="_x0000_s171013" name="Equation" r:id="rId5" imgW="2082600" imgH="72360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8763000" cy="1447800"/>
          </a:xfrm>
          <a:ln>
            <a:noFill/>
          </a:ln>
          <a:effectLst>
            <a:outerShdw blurRad="50800" dist="38100" dir="10800000" algn="r" rotWithShape="0">
              <a:prstClr val="black">
                <a:alpha val="40000"/>
              </a:prstClr>
            </a:outerShdw>
          </a:effectLst>
        </p:spPr>
        <p:txBody>
          <a:bodyPr>
            <a:normAutofit/>
          </a:bodyPr>
          <a:lstStyle/>
          <a:p>
            <a:pPr algn="ctr"/>
            <a:r>
              <a:rPr lang="en-US" sz="3600" dirty="0" smtClean="0">
                <a:solidFill>
                  <a:srgbClr val="FF0000"/>
                </a:solidFill>
                <a:latin typeface="Times New Roman" pitchFamily="18" charset="0"/>
                <a:cs typeface="Times New Roman" pitchFamily="18" charset="0"/>
              </a:rPr>
              <a:t>A Test Involving the Difference between Two Population Proportions-Example 9 </a:t>
            </a:r>
            <a:r>
              <a:rPr lang="en-US" sz="2000" i="1" dirty="0" smtClean="0">
                <a:solidFill>
                  <a:srgbClr val="0000FF"/>
                </a:solidFill>
                <a:latin typeface="Times New Roman" pitchFamily="18" charset="0"/>
                <a:cs typeface="Times New Roman" pitchFamily="18" charset="0"/>
              </a:rPr>
              <a:t>(Continued)</a:t>
            </a:r>
            <a:endParaRPr lang="en-US" sz="4000" i="1" dirty="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55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TextBox 6"/>
          <p:cNvSpPr txBox="1"/>
          <p:nvPr/>
        </p:nvSpPr>
        <p:spPr>
          <a:xfrm>
            <a:off x="228600" y="1447800"/>
            <a:ext cx="8915400" cy="5170646"/>
          </a:xfrm>
          <a:prstGeom prst="rect">
            <a:avLst/>
          </a:prstGeom>
          <a:noFill/>
        </p:spPr>
        <p:txBody>
          <a:bodyPr wrap="square" rtlCol="0">
            <a:spAutoFit/>
          </a:bodyPr>
          <a:lstStyle/>
          <a:p>
            <a:r>
              <a:rPr lang="en-US" sz="3000" dirty="0" smtClean="0">
                <a:latin typeface="Times New Roman" pitchFamily="18" charset="0"/>
                <a:cs typeface="Times New Roman" pitchFamily="18" charset="0"/>
              </a:rPr>
              <a:t>A nationwide sample of influential Republicans and Democrats were asked as a part of a comprehensive survey whether they favored lowering environmental standards so that high sulfur coal could be burned in coal-fired power plants. The result were</a:t>
            </a:r>
          </a:p>
          <a:p>
            <a:endParaRPr lang="en-US" sz="3000" dirty="0" smtClean="0">
              <a:latin typeface="Times New Roman" pitchFamily="18" charset="0"/>
              <a:cs typeface="Times New Roman" pitchFamily="18" charset="0"/>
            </a:endParaRPr>
          </a:p>
          <a:p>
            <a:endParaRPr lang="en-US" sz="3000" dirty="0" smtClean="0">
              <a:latin typeface="Times New Roman" pitchFamily="18" charset="0"/>
              <a:cs typeface="Times New Roman" pitchFamily="18" charset="0"/>
            </a:endParaRPr>
          </a:p>
          <a:p>
            <a:endParaRPr lang="en-US" sz="3000" dirty="0" smtClean="0">
              <a:latin typeface="Times New Roman" pitchFamily="18" charset="0"/>
              <a:cs typeface="Times New Roman" pitchFamily="18" charset="0"/>
            </a:endParaRPr>
          </a:p>
          <a:p>
            <a:r>
              <a:rPr lang="en-US" sz="3000" dirty="0" smtClean="0">
                <a:latin typeface="Times New Roman" pitchFamily="18" charset="0"/>
                <a:cs typeface="Times New Roman" pitchFamily="18" charset="0"/>
              </a:rPr>
              <a:t>At the 0.02 level of significance, can we conclude that there is a larger proportion of Democrats in favor of lowering the standards?</a:t>
            </a:r>
          </a:p>
        </p:txBody>
      </p:sp>
      <p:graphicFrame>
        <p:nvGraphicFramePr>
          <p:cNvPr id="8" name="Table 7"/>
          <p:cNvGraphicFramePr>
            <a:graphicFrameLocks noGrp="1"/>
          </p:cNvGraphicFramePr>
          <p:nvPr/>
        </p:nvGraphicFramePr>
        <p:xfrm>
          <a:off x="457200" y="3810000"/>
          <a:ext cx="7772400" cy="1371600"/>
        </p:xfrm>
        <a:graphic>
          <a:graphicData uri="http://schemas.openxmlformats.org/drawingml/2006/table">
            <a:tbl>
              <a:tblPr firstRow="1" bandRow="1">
                <a:tableStyleId>{2D5ABB26-0587-4C30-8999-92F81FD0307C}</a:tableStyleId>
              </a:tblPr>
              <a:tblGrid>
                <a:gridCol w="2590800"/>
                <a:gridCol w="2590800"/>
                <a:gridCol w="2590800"/>
              </a:tblGrid>
              <a:tr h="218440">
                <a:tc>
                  <a:txBody>
                    <a:bodyPr/>
                    <a:lstStyle/>
                    <a:p>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Republicans</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Democrats</a:t>
                      </a:r>
                      <a:endParaRPr lang="en-US" sz="2400" dirty="0">
                        <a:latin typeface="Times New Roman" pitchFamily="18" charset="0"/>
                        <a:cs typeface="Times New Roman" pitchFamily="18" charset="0"/>
                      </a:endParaRPr>
                    </a:p>
                  </a:txBody>
                  <a:tcPr/>
                </a:tc>
              </a:tr>
              <a:tr h="370840">
                <a:tc>
                  <a:txBody>
                    <a:bodyPr/>
                    <a:lstStyle/>
                    <a:p>
                      <a:r>
                        <a:rPr lang="en-US" sz="2400" dirty="0" smtClean="0">
                          <a:latin typeface="Times New Roman" pitchFamily="18" charset="0"/>
                          <a:cs typeface="Times New Roman" pitchFamily="18" charset="0"/>
                        </a:rPr>
                        <a:t>Number sampled</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1000</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800</a:t>
                      </a:r>
                      <a:endParaRPr lang="en-US" sz="2400" dirty="0">
                        <a:latin typeface="Times New Roman" pitchFamily="18" charset="0"/>
                        <a:cs typeface="Times New Roman" pitchFamily="18" charset="0"/>
                      </a:endParaRPr>
                    </a:p>
                  </a:txBody>
                  <a:tcPr/>
                </a:tc>
              </a:tr>
              <a:tr h="370840">
                <a:tc>
                  <a:txBody>
                    <a:bodyPr/>
                    <a:lstStyle/>
                    <a:p>
                      <a:r>
                        <a:rPr lang="en-US" sz="2400" dirty="0" smtClean="0">
                          <a:latin typeface="Times New Roman" pitchFamily="18" charset="0"/>
                          <a:cs typeface="Times New Roman" pitchFamily="18" charset="0"/>
                        </a:rPr>
                        <a:t>Number in favor</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200</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168</a:t>
                      </a:r>
                      <a:endParaRPr lang="en-US" sz="2400" dirty="0">
                        <a:latin typeface="Times New Roman" pitchFamily="18" charset="0"/>
                        <a:cs typeface="Times New Roman" pitchFamily="18" charset="0"/>
                      </a:endParaRPr>
                    </a:p>
                  </a:txBody>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8763000" cy="1447800"/>
          </a:xfrm>
          <a:ln>
            <a:noFill/>
          </a:ln>
          <a:effectLst>
            <a:outerShdw blurRad="50800" dist="38100" dir="10800000" algn="r" rotWithShape="0">
              <a:prstClr val="black">
                <a:alpha val="40000"/>
              </a:prstClr>
            </a:outerShdw>
          </a:effectLst>
        </p:spPr>
        <p:txBody>
          <a:bodyPr>
            <a:normAutofit/>
          </a:bodyPr>
          <a:lstStyle/>
          <a:p>
            <a:pPr algn="ctr"/>
            <a:r>
              <a:rPr lang="en-US" sz="3600" dirty="0" smtClean="0">
                <a:solidFill>
                  <a:srgbClr val="FF0000"/>
                </a:solidFill>
                <a:latin typeface="Times New Roman" pitchFamily="18" charset="0"/>
                <a:cs typeface="Times New Roman" pitchFamily="18" charset="0"/>
              </a:rPr>
              <a:t>A Test Involving the Difference between Two Population Proportions-Example 9 </a:t>
            </a:r>
            <a:r>
              <a:rPr lang="en-US" sz="2000" i="1" dirty="0" smtClean="0">
                <a:solidFill>
                  <a:srgbClr val="0000FF"/>
                </a:solidFill>
                <a:latin typeface="Times New Roman" pitchFamily="18" charset="0"/>
                <a:cs typeface="Times New Roman" pitchFamily="18" charset="0"/>
              </a:rPr>
              <a:t>(Continued)</a:t>
            </a:r>
            <a:endParaRPr lang="en-US" sz="4000" i="1" dirty="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56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TextBox 6"/>
          <p:cNvSpPr txBox="1"/>
          <p:nvPr/>
        </p:nvSpPr>
        <p:spPr>
          <a:xfrm>
            <a:off x="228600" y="1447800"/>
            <a:ext cx="8915400" cy="4708981"/>
          </a:xfrm>
          <a:prstGeom prst="rect">
            <a:avLst/>
          </a:prstGeom>
          <a:noFill/>
        </p:spPr>
        <p:txBody>
          <a:bodyPr wrap="square" rtlCol="0">
            <a:spAutoFit/>
          </a:bodyPr>
          <a:lstStyle/>
          <a:p>
            <a:r>
              <a:rPr lang="en-US" sz="3000" dirty="0" smtClean="0">
                <a:latin typeface="Times New Roman" pitchFamily="18" charset="0"/>
                <a:cs typeface="Times New Roman" pitchFamily="18" charset="0"/>
              </a:rPr>
              <a:t>Republicans : population 1, Democrats: population 2</a:t>
            </a:r>
          </a:p>
          <a:p>
            <a:pPr marL="1195388" indent="-1195388"/>
            <a:r>
              <a:rPr lang="en-US" sz="3000" dirty="0" smtClean="0">
                <a:solidFill>
                  <a:srgbClr val="0000FF"/>
                </a:solidFill>
                <a:latin typeface="Times New Roman" pitchFamily="18" charset="0"/>
                <a:cs typeface="Times New Roman" pitchFamily="18" charset="0"/>
              </a:rPr>
              <a:t>Step 1: </a:t>
            </a:r>
            <a:r>
              <a:rPr lang="en-US" sz="3000" dirty="0" smtClean="0">
                <a:latin typeface="Times New Roman" pitchFamily="18" charset="0"/>
                <a:cs typeface="Times New Roman" pitchFamily="18" charset="0"/>
              </a:rPr>
              <a:t>State the hypothesis </a:t>
            </a:r>
          </a:p>
          <a:p>
            <a:pPr marL="1195388" indent="-1195388"/>
            <a:r>
              <a:rPr lang="en-US" sz="3000" dirty="0" smtClean="0">
                <a:latin typeface="Times New Roman" pitchFamily="18" charset="0"/>
                <a:cs typeface="Times New Roman" pitchFamily="18" charset="0"/>
              </a:rPr>
              <a:t>		H</a:t>
            </a:r>
            <a:r>
              <a:rPr lang="en-US" sz="3000" baseline="-25000" dirty="0" smtClean="0">
                <a:latin typeface="Times New Roman" pitchFamily="18" charset="0"/>
                <a:cs typeface="Times New Roman" pitchFamily="18" charset="0"/>
              </a:rPr>
              <a:t>0</a:t>
            </a:r>
            <a:r>
              <a:rPr lang="en-US" sz="3000" dirty="0" smtClean="0">
                <a:latin typeface="Times New Roman" pitchFamily="18" charset="0"/>
                <a:cs typeface="Times New Roman" pitchFamily="18" charset="0"/>
              </a:rPr>
              <a:t>: </a:t>
            </a:r>
            <a:r>
              <a:rPr lang="el-GR" sz="3000" dirty="0" smtClean="0">
                <a:latin typeface="Times New Roman"/>
                <a:cs typeface="Times New Roman"/>
              </a:rPr>
              <a:t>π</a:t>
            </a:r>
            <a:r>
              <a:rPr lang="en-US" sz="3000" baseline="-25000" dirty="0" smtClean="0">
                <a:latin typeface="Times New Roman"/>
                <a:cs typeface="Times New Roman"/>
              </a:rPr>
              <a:t>1</a:t>
            </a:r>
            <a:r>
              <a:rPr lang="en-US" sz="3000" dirty="0" smtClean="0">
                <a:latin typeface="Times New Roman"/>
                <a:cs typeface="Times New Roman"/>
              </a:rPr>
              <a:t> </a:t>
            </a:r>
            <a:r>
              <a:rPr lang="en-US" sz="3000" dirty="0" smtClean="0">
                <a:latin typeface="Times New Roman"/>
                <a:cs typeface="Times New Roman"/>
              </a:rPr>
              <a:t>≥</a:t>
            </a:r>
            <a:r>
              <a:rPr lang="el-GR" sz="3000" dirty="0" smtClean="0">
                <a:latin typeface="Times New Roman"/>
                <a:cs typeface="Times New Roman"/>
              </a:rPr>
              <a:t> </a:t>
            </a:r>
            <a:r>
              <a:rPr lang="el-GR" sz="3000" dirty="0" smtClean="0">
                <a:latin typeface="Times New Roman"/>
                <a:cs typeface="Times New Roman"/>
              </a:rPr>
              <a:t>π</a:t>
            </a:r>
            <a:r>
              <a:rPr lang="en-US" sz="3000" baseline="-25000" dirty="0" smtClean="0">
                <a:latin typeface="Times New Roman"/>
                <a:cs typeface="Times New Roman"/>
              </a:rPr>
              <a:t>2		 </a:t>
            </a:r>
            <a:r>
              <a:rPr lang="en-US" sz="3000" dirty="0" smtClean="0">
                <a:latin typeface="Times New Roman"/>
                <a:cs typeface="Times New Roman"/>
              </a:rPr>
              <a:t> H</a:t>
            </a:r>
            <a:r>
              <a:rPr lang="en-US" sz="3000" baseline="-25000" dirty="0" smtClean="0">
                <a:latin typeface="Times New Roman"/>
                <a:cs typeface="Times New Roman"/>
              </a:rPr>
              <a:t>1</a:t>
            </a:r>
            <a:r>
              <a:rPr lang="en-US" sz="3000" dirty="0" smtClean="0">
                <a:latin typeface="Times New Roman"/>
                <a:cs typeface="Times New Roman"/>
              </a:rPr>
              <a:t>:</a:t>
            </a:r>
            <a:r>
              <a:rPr lang="el-GR" sz="3000" dirty="0" smtClean="0">
                <a:latin typeface="Times New Roman"/>
                <a:cs typeface="Times New Roman"/>
              </a:rPr>
              <a:t>π</a:t>
            </a:r>
            <a:r>
              <a:rPr lang="en-US" sz="3000" baseline="-25000" dirty="0" smtClean="0">
                <a:latin typeface="Times New Roman"/>
                <a:cs typeface="Times New Roman"/>
              </a:rPr>
              <a:t>1</a:t>
            </a:r>
            <a:r>
              <a:rPr lang="en-US" sz="3000" dirty="0" smtClean="0">
                <a:latin typeface="Times New Roman"/>
                <a:cs typeface="Times New Roman"/>
              </a:rPr>
              <a:t> </a:t>
            </a:r>
            <a:r>
              <a:rPr lang="en-US" sz="3000" dirty="0" smtClean="0">
                <a:latin typeface="Times New Roman"/>
                <a:cs typeface="Times New Roman"/>
              </a:rPr>
              <a:t>&lt;</a:t>
            </a:r>
            <a:r>
              <a:rPr lang="el-GR" sz="3000" dirty="0" smtClean="0">
                <a:latin typeface="Times New Roman"/>
                <a:cs typeface="Times New Roman"/>
              </a:rPr>
              <a:t> </a:t>
            </a:r>
            <a:r>
              <a:rPr lang="el-GR" sz="3000" dirty="0" smtClean="0">
                <a:latin typeface="Times New Roman"/>
                <a:cs typeface="Times New Roman"/>
              </a:rPr>
              <a:t>π</a:t>
            </a:r>
            <a:r>
              <a:rPr lang="en-US" sz="3000" baseline="-25000" dirty="0" smtClean="0">
                <a:latin typeface="Times New Roman"/>
                <a:cs typeface="Times New Roman"/>
              </a:rPr>
              <a:t>2	</a:t>
            </a:r>
            <a:endParaRPr lang="en-US" sz="3000" dirty="0" smtClean="0">
              <a:latin typeface="Times New Roman" pitchFamily="18" charset="0"/>
              <a:cs typeface="Times New Roman" pitchFamily="18" charset="0"/>
            </a:endParaRPr>
          </a:p>
          <a:p>
            <a:pPr marL="1195388" indent="-1195388"/>
            <a:r>
              <a:rPr lang="en-US" sz="3000" dirty="0" smtClean="0">
                <a:latin typeface="Times New Roman" pitchFamily="18" charset="0"/>
                <a:cs typeface="Times New Roman" pitchFamily="18" charset="0"/>
              </a:rPr>
              <a:t> </a:t>
            </a:r>
            <a:r>
              <a:rPr lang="en-US" sz="3000" dirty="0" smtClean="0">
                <a:solidFill>
                  <a:srgbClr val="0000FF"/>
                </a:solidFill>
                <a:latin typeface="Times New Roman" pitchFamily="18" charset="0"/>
                <a:cs typeface="Times New Roman" pitchFamily="18" charset="0"/>
              </a:rPr>
              <a:t>Step 2: </a:t>
            </a:r>
            <a:r>
              <a:rPr lang="en-US" sz="3000" dirty="0" smtClean="0">
                <a:latin typeface="Times New Roman" pitchFamily="18" charset="0"/>
                <a:cs typeface="Times New Roman" pitchFamily="18" charset="0"/>
              </a:rPr>
              <a:t>The level of significance is 0.02. It is the probability of Type I error. </a:t>
            </a:r>
          </a:p>
          <a:p>
            <a:pPr marL="1195388" indent="-1195388"/>
            <a:r>
              <a:rPr lang="en-US" sz="3000" dirty="0" smtClean="0">
                <a:solidFill>
                  <a:srgbClr val="0000FF"/>
                </a:solidFill>
                <a:latin typeface="Times New Roman" pitchFamily="18" charset="0"/>
                <a:cs typeface="Times New Roman" pitchFamily="18" charset="0"/>
              </a:rPr>
              <a:t>Step 3:	</a:t>
            </a:r>
            <a:r>
              <a:rPr lang="en-US" sz="3000" dirty="0" smtClean="0">
                <a:latin typeface="Times New Roman" pitchFamily="18" charset="0"/>
                <a:cs typeface="Times New Roman" pitchFamily="18" charset="0"/>
              </a:rPr>
              <a:t>The appropriate test statistic</a:t>
            </a:r>
          </a:p>
          <a:p>
            <a:pPr marL="1195388" indent="-1195388"/>
            <a:endParaRPr lang="en-US" sz="3000" dirty="0" smtClean="0">
              <a:solidFill>
                <a:srgbClr val="0000FF"/>
              </a:solidFill>
              <a:latin typeface="Times New Roman" pitchFamily="18" charset="0"/>
              <a:cs typeface="Times New Roman" pitchFamily="18" charset="0"/>
            </a:endParaRPr>
          </a:p>
          <a:p>
            <a:pPr marL="1195388" indent="-1195388"/>
            <a:endParaRPr lang="en-US" sz="3000" dirty="0" smtClean="0">
              <a:solidFill>
                <a:srgbClr val="0000FF"/>
              </a:solidFill>
              <a:latin typeface="Times New Roman" pitchFamily="18" charset="0"/>
              <a:cs typeface="Times New Roman" pitchFamily="18" charset="0"/>
            </a:endParaRPr>
          </a:p>
          <a:p>
            <a:pPr marL="1195388" indent="-1195388"/>
            <a:endParaRPr lang="en-US" sz="3000" dirty="0" smtClean="0">
              <a:solidFill>
                <a:srgbClr val="0000FF"/>
              </a:solidFill>
              <a:latin typeface="Times New Roman" pitchFamily="18" charset="0"/>
              <a:cs typeface="Times New Roman" pitchFamily="18" charset="0"/>
            </a:endParaRPr>
          </a:p>
          <a:p>
            <a:pPr marL="1195388" indent="-1195388"/>
            <a:endParaRPr lang="en-US" sz="3000" dirty="0" smtClean="0">
              <a:solidFill>
                <a:srgbClr val="0000FF"/>
              </a:solidFill>
              <a:latin typeface="Times New Roman" pitchFamily="18" charset="0"/>
              <a:cs typeface="Times New Roman" pitchFamily="18" charset="0"/>
            </a:endParaRPr>
          </a:p>
        </p:txBody>
      </p:sp>
      <p:graphicFrame>
        <p:nvGraphicFramePr>
          <p:cNvPr id="173058" name="Object 2"/>
          <p:cNvGraphicFramePr>
            <a:graphicFrameLocks noChangeAspect="1"/>
          </p:cNvGraphicFramePr>
          <p:nvPr/>
        </p:nvGraphicFramePr>
        <p:xfrm>
          <a:off x="1905000" y="4267200"/>
          <a:ext cx="4114800" cy="1616075"/>
        </p:xfrm>
        <a:graphic>
          <a:graphicData uri="http://schemas.openxmlformats.org/presentationml/2006/ole">
            <p:oleObj spid="_x0000_s173058" name="Equation" r:id="rId4" imgW="1777680" imgH="69840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8763000" cy="1447800"/>
          </a:xfrm>
          <a:ln>
            <a:noFill/>
          </a:ln>
          <a:effectLst>
            <a:outerShdw blurRad="50800" dist="38100" dir="10800000" algn="r" rotWithShape="0">
              <a:prstClr val="black">
                <a:alpha val="40000"/>
              </a:prstClr>
            </a:outerShdw>
          </a:effectLst>
        </p:spPr>
        <p:txBody>
          <a:bodyPr>
            <a:normAutofit/>
          </a:bodyPr>
          <a:lstStyle/>
          <a:p>
            <a:pPr algn="ctr"/>
            <a:r>
              <a:rPr lang="en-US" sz="3600" dirty="0" smtClean="0">
                <a:solidFill>
                  <a:srgbClr val="FF0000"/>
                </a:solidFill>
                <a:latin typeface="Times New Roman" pitchFamily="18" charset="0"/>
                <a:cs typeface="Times New Roman" pitchFamily="18" charset="0"/>
              </a:rPr>
              <a:t>A Test Involving the Difference between Two Population Proportions-Example 9 </a:t>
            </a:r>
            <a:r>
              <a:rPr lang="en-US" sz="2000" i="1" dirty="0" smtClean="0">
                <a:solidFill>
                  <a:srgbClr val="0000FF"/>
                </a:solidFill>
                <a:latin typeface="Times New Roman" pitchFamily="18" charset="0"/>
                <a:cs typeface="Times New Roman" pitchFamily="18" charset="0"/>
              </a:rPr>
              <a:t>(Continued)</a:t>
            </a:r>
            <a:endParaRPr lang="en-US" sz="4000" i="1" dirty="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57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TextBox 6"/>
          <p:cNvSpPr txBox="1"/>
          <p:nvPr/>
        </p:nvSpPr>
        <p:spPr>
          <a:xfrm>
            <a:off x="228600" y="1447800"/>
            <a:ext cx="8915400" cy="4708981"/>
          </a:xfrm>
          <a:prstGeom prst="rect">
            <a:avLst/>
          </a:prstGeom>
          <a:noFill/>
        </p:spPr>
        <p:txBody>
          <a:bodyPr wrap="square" rtlCol="0">
            <a:spAutoFit/>
          </a:bodyPr>
          <a:lstStyle/>
          <a:p>
            <a:pPr marL="1195388" indent="-1195388"/>
            <a:r>
              <a:rPr lang="en-US" sz="3000" dirty="0" smtClean="0">
                <a:solidFill>
                  <a:srgbClr val="0000FF"/>
                </a:solidFill>
                <a:latin typeface="Times New Roman" pitchFamily="18" charset="0"/>
                <a:cs typeface="Times New Roman" pitchFamily="18" charset="0"/>
              </a:rPr>
              <a:t>Step 4:	</a:t>
            </a:r>
            <a:r>
              <a:rPr lang="en-US" sz="3000" dirty="0" smtClean="0">
                <a:latin typeface="Times New Roman" pitchFamily="18" charset="0"/>
                <a:cs typeface="Times New Roman" pitchFamily="18" charset="0"/>
              </a:rPr>
              <a:t>With significance level of 0.02, we reject null hypothesis if z is </a:t>
            </a:r>
            <a:r>
              <a:rPr lang="en-US" sz="3000" dirty="0" smtClean="0">
                <a:latin typeface="Times New Roman" pitchFamily="18" charset="0"/>
                <a:cs typeface="Times New Roman" pitchFamily="18" charset="0"/>
              </a:rPr>
              <a:t>less</a:t>
            </a:r>
            <a:r>
              <a:rPr lang="en-US" sz="3000" dirty="0" smtClean="0">
                <a:latin typeface="Times New Roman" pitchFamily="18" charset="0"/>
                <a:cs typeface="Times New Roman" pitchFamily="18" charset="0"/>
              </a:rPr>
              <a:t> </a:t>
            </a:r>
            <a:r>
              <a:rPr lang="en-US" sz="3000" dirty="0" smtClean="0">
                <a:latin typeface="Times New Roman" pitchFamily="18" charset="0"/>
                <a:cs typeface="Times New Roman" pitchFamily="18" charset="0"/>
              </a:rPr>
              <a:t>than 2.05.</a:t>
            </a:r>
          </a:p>
          <a:p>
            <a:pPr marL="1195388" indent="-1195388"/>
            <a:r>
              <a:rPr lang="en-US" sz="3000" dirty="0" smtClean="0">
                <a:solidFill>
                  <a:srgbClr val="0000FF"/>
                </a:solidFill>
                <a:latin typeface="Times New Roman" pitchFamily="18" charset="0"/>
                <a:cs typeface="Times New Roman" pitchFamily="18" charset="0"/>
              </a:rPr>
              <a:t>Step 5:</a:t>
            </a:r>
          </a:p>
          <a:p>
            <a:pPr marL="1195388" indent="-1195388"/>
            <a:r>
              <a:rPr lang="en-US" sz="3000" dirty="0" smtClean="0">
                <a:latin typeface="Times New Roman" pitchFamily="18" charset="0"/>
                <a:cs typeface="Times New Roman" pitchFamily="18" charset="0"/>
              </a:rPr>
              <a:t>n</a:t>
            </a:r>
            <a:r>
              <a:rPr lang="en-US" sz="3000" baseline="-25000" dirty="0" smtClean="0">
                <a:latin typeface="Times New Roman" pitchFamily="18" charset="0"/>
                <a:cs typeface="Times New Roman" pitchFamily="18" charset="0"/>
              </a:rPr>
              <a:t>1</a:t>
            </a:r>
            <a:r>
              <a:rPr lang="en-US" sz="3000" dirty="0" smtClean="0">
                <a:latin typeface="Times New Roman" pitchFamily="18" charset="0"/>
                <a:cs typeface="Times New Roman" pitchFamily="18" charset="0"/>
              </a:rPr>
              <a:t>=1000, X</a:t>
            </a:r>
            <a:r>
              <a:rPr lang="en-US" sz="3000" baseline="-25000" dirty="0" smtClean="0">
                <a:latin typeface="Times New Roman" pitchFamily="18" charset="0"/>
                <a:cs typeface="Times New Roman" pitchFamily="18" charset="0"/>
              </a:rPr>
              <a:t>1 </a:t>
            </a:r>
            <a:r>
              <a:rPr lang="en-US" sz="3000" dirty="0" smtClean="0">
                <a:latin typeface="Times New Roman" pitchFamily="18" charset="0"/>
                <a:cs typeface="Times New Roman" pitchFamily="18" charset="0"/>
              </a:rPr>
              <a:t>=200, n</a:t>
            </a:r>
            <a:r>
              <a:rPr lang="en-US" sz="3000" baseline="-25000" dirty="0" smtClean="0">
                <a:latin typeface="Times New Roman" pitchFamily="18" charset="0"/>
                <a:cs typeface="Times New Roman" pitchFamily="18" charset="0"/>
              </a:rPr>
              <a:t>2</a:t>
            </a:r>
            <a:r>
              <a:rPr lang="en-US" sz="3000" dirty="0" smtClean="0">
                <a:latin typeface="Times New Roman" pitchFamily="18" charset="0"/>
                <a:cs typeface="Times New Roman" pitchFamily="18" charset="0"/>
              </a:rPr>
              <a:t>=800, X</a:t>
            </a:r>
            <a:r>
              <a:rPr lang="en-US" sz="3000" baseline="-25000" dirty="0" smtClean="0">
                <a:latin typeface="Times New Roman" pitchFamily="18" charset="0"/>
                <a:cs typeface="Times New Roman" pitchFamily="18" charset="0"/>
              </a:rPr>
              <a:t>2</a:t>
            </a:r>
            <a:r>
              <a:rPr lang="en-US" sz="3000" dirty="0" smtClean="0">
                <a:latin typeface="Times New Roman" pitchFamily="18" charset="0"/>
                <a:cs typeface="Times New Roman" pitchFamily="18" charset="0"/>
              </a:rPr>
              <a:t>=168</a:t>
            </a:r>
          </a:p>
          <a:p>
            <a:pPr marL="236538" indent="-236538">
              <a:buFont typeface="Courier New" pitchFamily="49" charset="0"/>
              <a:buChar char="o"/>
            </a:pPr>
            <a:r>
              <a:rPr lang="en-US" sz="3000" dirty="0" smtClean="0">
                <a:latin typeface="Times New Roman" pitchFamily="18" charset="0"/>
                <a:cs typeface="Times New Roman" pitchFamily="18" charset="0"/>
              </a:rPr>
              <a:t>Pooled proportion is</a:t>
            </a:r>
          </a:p>
          <a:p>
            <a:pPr marL="236538" indent="-236538">
              <a:buFont typeface="Courier New" pitchFamily="49" charset="0"/>
              <a:buChar char="o"/>
            </a:pPr>
            <a:endParaRPr lang="en-US" sz="3000" dirty="0" smtClean="0">
              <a:latin typeface="Times New Roman" pitchFamily="18" charset="0"/>
              <a:cs typeface="Times New Roman" pitchFamily="18" charset="0"/>
            </a:endParaRPr>
          </a:p>
          <a:p>
            <a:pPr marL="236538" indent="-236538">
              <a:buFont typeface="Courier New" pitchFamily="49" charset="0"/>
              <a:buChar char="o"/>
            </a:pPr>
            <a:endParaRPr lang="en-US" sz="3000" dirty="0" smtClean="0">
              <a:latin typeface="Times New Roman" pitchFamily="18" charset="0"/>
              <a:cs typeface="Times New Roman" pitchFamily="18" charset="0"/>
            </a:endParaRPr>
          </a:p>
          <a:p>
            <a:pPr marL="236538" indent="-236538">
              <a:buFont typeface="Courier New" pitchFamily="49" charset="0"/>
              <a:buChar char="o"/>
            </a:pPr>
            <a:endParaRPr lang="en-US" sz="3000" dirty="0" smtClean="0">
              <a:latin typeface="Times New Roman" pitchFamily="18" charset="0"/>
              <a:cs typeface="Times New Roman" pitchFamily="18" charset="0"/>
            </a:endParaRPr>
          </a:p>
          <a:p>
            <a:pPr marL="236538" indent="-236538">
              <a:buFont typeface="Courier New" pitchFamily="49" charset="0"/>
              <a:buChar char="o"/>
            </a:pPr>
            <a:r>
              <a:rPr lang="en-US" sz="3000" dirty="0" smtClean="0">
                <a:latin typeface="Times New Roman" pitchFamily="18" charset="0"/>
                <a:cs typeface="Times New Roman" pitchFamily="18" charset="0"/>
              </a:rPr>
              <a:t>Standard error of the difference </a:t>
            </a:r>
          </a:p>
          <a:p>
            <a:pPr marL="1195388" indent="-1195388"/>
            <a:endParaRPr lang="en-US" sz="3000" dirty="0" smtClean="0">
              <a:latin typeface="Times New Roman" pitchFamily="18" charset="0"/>
              <a:cs typeface="Times New Roman" pitchFamily="18" charset="0"/>
            </a:endParaRPr>
          </a:p>
        </p:txBody>
      </p:sp>
      <p:graphicFrame>
        <p:nvGraphicFramePr>
          <p:cNvPr id="174083" name="Object 3"/>
          <p:cNvGraphicFramePr>
            <a:graphicFrameLocks noChangeAspect="1"/>
          </p:cNvGraphicFramePr>
          <p:nvPr/>
        </p:nvGraphicFramePr>
        <p:xfrm>
          <a:off x="1524000" y="3810000"/>
          <a:ext cx="5715000" cy="1143000"/>
        </p:xfrm>
        <a:graphic>
          <a:graphicData uri="http://schemas.openxmlformats.org/presentationml/2006/ole">
            <p:oleObj spid="_x0000_s174083" name="Equation" r:id="rId4" imgW="2158920" imgH="431640" progId="Equation.DSMT4">
              <p:embed/>
            </p:oleObj>
          </a:graphicData>
        </a:graphic>
      </p:graphicFrame>
      <p:graphicFrame>
        <p:nvGraphicFramePr>
          <p:cNvPr id="174084" name="Object 4"/>
          <p:cNvGraphicFramePr>
            <a:graphicFrameLocks noChangeAspect="1"/>
          </p:cNvGraphicFramePr>
          <p:nvPr/>
        </p:nvGraphicFramePr>
        <p:xfrm>
          <a:off x="1052513" y="5638800"/>
          <a:ext cx="5818187" cy="985837"/>
        </p:xfrm>
        <a:graphic>
          <a:graphicData uri="http://schemas.openxmlformats.org/presentationml/2006/ole">
            <p:oleObj spid="_x0000_s174084" name="Equation" r:id="rId5" imgW="2844720" imgH="48240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8763000" cy="1447800"/>
          </a:xfrm>
          <a:ln>
            <a:noFill/>
          </a:ln>
          <a:effectLst>
            <a:outerShdw blurRad="50800" dist="38100" dir="10800000" algn="r" rotWithShape="0">
              <a:prstClr val="black">
                <a:alpha val="40000"/>
              </a:prstClr>
            </a:outerShdw>
          </a:effectLst>
        </p:spPr>
        <p:txBody>
          <a:bodyPr>
            <a:normAutofit/>
          </a:bodyPr>
          <a:lstStyle/>
          <a:p>
            <a:pPr algn="ctr"/>
            <a:r>
              <a:rPr lang="en-US" sz="3600" dirty="0" smtClean="0">
                <a:solidFill>
                  <a:srgbClr val="FF0000"/>
                </a:solidFill>
                <a:latin typeface="Times New Roman" pitchFamily="18" charset="0"/>
                <a:cs typeface="Times New Roman" pitchFamily="18" charset="0"/>
              </a:rPr>
              <a:t>A Test Involving the Difference between Two Population Proportions-Example 9 </a:t>
            </a:r>
            <a:r>
              <a:rPr lang="en-US" sz="2000" i="1" dirty="0" smtClean="0">
                <a:solidFill>
                  <a:srgbClr val="0000FF"/>
                </a:solidFill>
                <a:latin typeface="Times New Roman" pitchFamily="18" charset="0"/>
                <a:cs typeface="Times New Roman" pitchFamily="18" charset="0"/>
              </a:rPr>
              <a:t>(Continued)</a:t>
            </a:r>
            <a:endParaRPr lang="en-US" sz="4000" i="1" dirty="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58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TextBox 6"/>
          <p:cNvSpPr txBox="1"/>
          <p:nvPr/>
        </p:nvSpPr>
        <p:spPr>
          <a:xfrm>
            <a:off x="228600" y="1447800"/>
            <a:ext cx="8915400" cy="3785652"/>
          </a:xfrm>
          <a:prstGeom prst="rect">
            <a:avLst/>
          </a:prstGeom>
          <a:noFill/>
        </p:spPr>
        <p:txBody>
          <a:bodyPr wrap="square" rtlCol="0">
            <a:spAutoFit/>
          </a:bodyPr>
          <a:lstStyle/>
          <a:p>
            <a:pPr marL="1195388" indent="-1195388"/>
            <a:r>
              <a:rPr lang="en-US" sz="3000" dirty="0" smtClean="0">
                <a:solidFill>
                  <a:srgbClr val="0000FF"/>
                </a:solidFill>
                <a:latin typeface="Times New Roman" pitchFamily="18" charset="0"/>
                <a:cs typeface="Times New Roman" pitchFamily="18" charset="0"/>
              </a:rPr>
              <a:t>Step 5:</a:t>
            </a:r>
            <a:endParaRPr lang="en-US" sz="3000" dirty="0" smtClean="0">
              <a:latin typeface="Times New Roman" pitchFamily="18" charset="0"/>
              <a:cs typeface="Times New Roman" pitchFamily="18" charset="0"/>
            </a:endParaRPr>
          </a:p>
          <a:p>
            <a:pPr marL="236538" indent="-236538">
              <a:buFont typeface="Courier New" pitchFamily="49" charset="0"/>
              <a:buChar char="o"/>
            </a:pPr>
            <a:r>
              <a:rPr lang="en-US" sz="3000" dirty="0" smtClean="0">
                <a:latin typeface="Times New Roman" pitchFamily="18" charset="0"/>
                <a:cs typeface="Times New Roman" pitchFamily="18" charset="0"/>
              </a:rPr>
              <a:t>test statistic z</a:t>
            </a:r>
          </a:p>
          <a:p>
            <a:pPr marL="236538" indent="-236538">
              <a:buFont typeface="Courier New" pitchFamily="49" charset="0"/>
              <a:buChar char="o"/>
            </a:pPr>
            <a:endParaRPr lang="en-US" sz="3000" dirty="0" smtClean="0">
              <a:latin typeface="Times New Roman" pitchFamily="18" charset="0"/>
              <a:cs typeface="Times New Roman" pitchFamily="18" charset="0"/>
            </a:endParaRPr>
          </a:p>
          <a:p>
            <a:pPr marL="236538" indent="-236538">
              <a:buFont typeface="Courier New" pitchFamily="49" charset="0"/>
              <a:buChar char="o"/>
            </a:pPr>
            <a:endParaRPr lang="en-US" sz="3000" dirty="0" smtClean="0">
              <a:latin typeface="Times New Roman" pitchFamily="18" charset="0"/>
              <a:cs typeface="Times New Roman" pitchFamily="18" charset="0"/>
            </a:endParaRPr>
          </a:p>
          <a:p>
            <a:r>
              <a:rPr lang="en-US" sz="3000" dirty="0" smtClean="0">
                <a:latin typeface="Times New Roman" pitchFamily="18" charset="0"/>
                <a:cs typeface="Times New Roman" pitchFamily="18" charset="0"/>
              </a:rPr>
              <a:t>We do not reject the null hypothesis. We conclude that there </a:t>
            </a:r>
            <a:r>
              <a:rPr lang="en-US" sz="3000" dirty="0" smtClean="0">
                <a:latin typeface="Times New Roman" pitchFamily="18" charset="0"/>
                <a:cs typeface="Times New Roman" pitchFamily="18" charset="0"/>
              </a:rPr>
              <a:t>isn’t </a:t>
            </a:r>
            <a:r>
              <a:rPr lang="en-US" sz="3000" dirty="0" smtClean="0">
                <a:latin typeface="Times New Roman" pitchFamily="18" charset="0"/>
                <a:cs typeface="Times New Roman" pitchFamily="18" charset="0"/>
              </a:rPr>
              <a:t>a larger proportion of Democrats in favor of lowering the standards.</a:t>
            </a:r>
          </a:p>
          <a:p>
            <a:pPr marL="1195388" indent="-1195388"/>
            <a:endParaRPr lang="en-US" sz="3000" dirty="0" smtClean="0">
              <a:latin typeface="Times New Roman" pitchFamily="18" charset="0"/>
              <a:cs typeface="Times New Roman" pitchFamily="18" charset="0"/>
            </a:endParaRPr>
          </a:p>
        </p:txBody>
      </p:sp>
      <p:graphicFrame>
        <p:nvGraphicFramePr>
          <p:cNvPr id="8" name="Object 7"/>
          <p:cNvGraphicFramePr>
            <a:graphicFrameLocks noChangeAspect="1"/>
          </p:cNvGraphicFramePr>
          <p:nvPr/>
        </p:nvGraphicFramePr>
        <p:xfrm>
          <a:off x="1905000" y="2590800"/>
          <a:ext cx="3362632" cy="914400"/>
        </p:xfrm>
        <a:graphic>
          <a:graphicData uri="http://schemas.openxmlformats.org/presentationml/2006/ole">
            <p:oleObj spid="_x0000_s175108" name="Equation" r:id="rId4" imgW="1447560" imgH="393480" progId="Equation.DSMT4">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8200"/>
            <a:ext cx="9144000" cy="1143000"/>
          </a:xfrm>
        </p:spPr>
        <p:txBody>
          <a:bodyPr>
            <a:normAutofit fontScale="90000"/>
          </a:bodyPr>
          <a:lstStyle/>
          <a:p>
            <a:pPr algn="ctr"/>
            <a:r>
              <a:rPr lang="en-US" sz="4400" dirty="0" smtClean="0">
                <a:solidFill>
                  <a:srgbClr val="FF0000"/>
                </a:solidFill>
                <a:latin typeface="Times New Roman" pitchFamily="18" charset="0"/>
                <a:cs typeface="Times New Roman" pitchFamily="18" charset="0"/>
              </a:rPr>
              <a:t>Five Step Procedure for Testing a Hypothesis</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2057400"/>
            <a:ext cx="8839200" cy="4031873"/>
          </a:xfrm>
          <a:prstGeom prst="rect">
            <a:avLst/>
          </a:prstGeom>
          <a:noFill/>
        </p:spPr>
        <p:txBody>
          <a:bodyPr wrap="square" rtlCol="0">
            <a:spAutoFit/>
          </a:bodyPr>
          <a:lstStyle/>
          <a:p>
            <a:pPr marL="558800" indent="-514350">
              <a:buFont typeface="+mj-lt"/>
              <a:buAutoNum type="arabicParenR"/>
            </a:pPr>
            <a:r>
              <a:rPr lang="en-US" sz="3200" dirty="0" smtClean="0">
                <a:latin typeface="Times New Roman" pitchFamily="18" charset="0"/>
                <a:cs typeface="Times New Roman" pitchFamily="18" charset="0"/>
              </a:rPr>
              <a:t>State the null hypothesis and the alternate hypothesis.</a:t>
            </a:r>
          </a:p>
          <a:p>
            <a:pPr marL="558800" indent="-514350">
              <a:buFont typeface="+mj-lt"/>
              <a:buAutoNum type="arabicParenR"/>
            </a:pPr>
            <a:r>
              <a:rPr lang="en-US" sz="3200" dirty="0" smtClean="0">
                <a:latin typeface="Times New Roman" pitchFamily="18" charset="0"/>
                <a:cs typeface="Times New Roman" pitchFamily="18" charset="0"/>
              </a:rPr>
              <a:t>Select a level of significance.</a:t>
            </a:r>
          </a:p>
          <a:p>
            <a:pPr marL="558800" indent="-514350">
              <a:buFont typeface="+mj-lt"/>
              <a:buAutoNum type="arabicParenR"/>
            </a:pPr>
            <a:r>
              <a:rPr lang="en-US" sz="3200" dirty="0" smtClean="0">
                <a:latin typeface="Times New Roman" pitchFamily="18" charset="0"/>
                <a:cs typeface="Times New Roman" pitchFamily="18" charset="0"/>
              </a:rPr>
              <a:t>I identify the test statistics.</a:t>
            </a:r>
          </a:p>
          <a:p>
            <a:pPr marL="558800" indent="-514350">
              <a:buFont typeface="+mj-lt"/>
              <a:buAutoNum type="arabicParenR"/>
            </a:pPr>
            <a:r>
              <a:rPr lang="en-US" sz="3200" dirty="0" smtClean="0">
                <a:latin typeface="Times New Roman" pitchFamily="18" charset="0"/>
                <a:cs typeface="Times New Roman" pitchFamily="18" charset="0"/>
              </a:rPr>
              <a:t>Formulate a decision rule based on the selected test statistic and level of significance.</a:t>
            </a:r>
          </a:p>
          <a:p>
            <a:pPr marL="558800" indent="-514350">
              <a:buFont typeface="+mj-lt"/>
              <a:buAutoNum type="arabicParenR"/>
            </a:pPr>
            <a:r>
              <a:rPr lang="en-US" sz="3200" dirty="0" smtClean="0">
                <a:latin typeface="Times New Roman" pitchFamily="18" charset="0"/>
                <a:cs typeface="Times New Roman" pitchFamily="18" charset="0"/>
              </a:rPr>
              <a:t>Take a sample and make a decision whether or not to reject the null hypothesis.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aphicFrame>
        <p:nvGraphicFramePr>
          <p:cNvPr id="61442" name="Object 0"/>
          <p:cNvGraphicFramePr>
            <a:graphicFrameLocks/>
          </p:cNvGraphicFramePr>
          <p:nvPr/>
        </p:nvGraphicFramePr>
        <p:xfrm>
          <a:off x="304800" y="685800"/>
          <a:ext cx="8077200" cy="5943600"/>
        </p:xfrm>
        <a:graphic>
          <a:graphicData uri="http://schemas.openxmlformats.org/presentationml/2006/ole">
            <p:oleObj spid="_x0000_s61442" name="MS Org Chart" r:id="rId4" imgW="5232240" imgH="3396960" progId="">
              <p:embed followColorScheme="full"/>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1066800"/>
          </a:xfrm>
          <a:effectLst>
            <a:outerShdw blurRad="50800" dist="38100" dir="10800000" algn="r" rotWithShape="0">
              <a:prstClr val="black">
                <a:alpha val="40000"/>
              </a:prstClr>
            </a:outerShdw>
          </a:effectLst>
        </p:spPr>
        <p:txBody>
          <a:bodyPr>
            <a:normAutofit/>
          </a:bodyPr>
          <a:lstStyle/>
          <a:p>
            <a:pPr algn="ctr"/>
            <a:r>
              <a:rPr lang="en-US" sz="4400" dirty="0" smtClean="0">
                <a:solidFill>
                  <a:srgbClr val="FF0000"/>
                </a:solidFill>
                <a:latin typeface="Times New Roman" pitchFamily="18" charset="0"/>
                <a:cs typeface="Times New Roman" pitchFamily="18" charset="0"/>
              </a:rPr>
              <a:t>Definitions</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2057400"/>
            <a:ext cx="8839200" cy="2062103"/>
          </a:xfrm>
          <a:prstGeom prst="rect">
            <a:avLst/>
          </a:prstGeom>
          <a:noFill/>
          <a:effectLst>
            <a:outerShdw blurRad="50800" dist="38100" dir="18900000" algn="bl" rotWithShape="0">
              <a:prstClr val="black">
                <a:alpha val="40000"/>
              </a:prstClr>
            </a:outerShdw>
          </a:effectLst>
        </p:spPr>
        <p:txBody>
          <a:bodyPr wrap="square" rtlCol="0">
            <a:spAutoFit/>
          </a:bodyPr>
          <a:lstStyle/>
          <a:p>
            <a:pPr marL="60325" indent="-15875"/>
            <a:r>
              <a:rPr lang="en-US" sz="3200" dirty="0" smtClean="0">
                <a:solidFill>
                  <a:srgbClr val="0000FF"/>
                </a:solidFill>
                <a:latin typeface="Times New Roman" pitchFamily="18" charset="0"/>
                <a:cs typeface="Times New Roman" pitchFamily="18" charset="0"/>
              </a:rPr>
              <a:t>Null hypothesis </a:t>
            </a:r>
            <a:r>
              <a:rPr lang="en-US" sz="3200" dirty="0" smtClean="0">
                <a:latin typeface="Times New Roman" pitchFamily="18" charset="0"/>
                <a:cs typeface="Times New Roman" pitchFamily="18" charset="0"/>
              </a:rPr>
              <a:t>is statement about the value of a population parameter. It  is denoted by 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a:t>
            </a:r>
          </a:p>
          <a:p>
            <a:pPr marL="60325" indent="-15875"/>
            <a:r>
              <a:rPr lang="en-US" sz="3200" dirty="0" smtClean="0">
                <a:latin typeface="Times New Roman" pitchFamily="18" charset="0"/>
                <a:cs typeface="Times New Roman" pitchFamily="18" charset="0"/>
              </a:rPr>
              <a:t>The capital letter H stands for Hypothesis, and the subscript zero implies “ no difference.”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838200"/>
          </a:xfrm>
          <a:effectLst>
            <a:outerShdw blurRad="50800" dist="38100" dir="10800000" algn="r" rotWithShape="0">
              <a:prstClr val="black">
                <a:alpha val="40000"/>
              </a:prstClr>
            </a:outerShdw>
          </a:effectLst>
        </p:spPr>
        <p:txBody>
          <a:bodyPr>
            <a:normAutofit/>
          </a:bodyPr>
          <a:lstStyle/>
          <a:p>
            <a:pPr algn="ctr"/>
            <a:r>
              <a:rPr lang="en-US" sz="4400" dirty="0" smtClean="0">
                <a:solidFill>
                  <a:srgbClr val="FF0000"/>
                </a:solidFill>
                <a:latin typeface="Times New Roman" pitchFamily="18" charset="0"/>
                <a:cs typeface="Times New Roman" pitchFamily="18" charset="0"/>
              </a:rPr>
              <a:t>Definitions</a:t>
            </a:r>
            <a:endParaRPr lang="en-US" sz="4400"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752600"/>
            <a:ext cx="8839200" cy="4031873"/>
          </a:xfrm>
          <a:prstGeom prst="rect">
            <a:avLst/>
          </a:prstGeom>
          <a:noFill/>
          <a:effectLst>
            <a:outerShdw blurRad="50800" dist="38100" dir="18900000" algn="bl" rotWithShape="0">
              <a:prstClr val="black">
                <a:alpha val="40000"/>
              </a:prstClr>
            </a:outerShdw>
          </a:effectLst>
        </p:spPr>
        <p:txBody>
          <a:bodyPr wrap="square" rtlCol="0">
            <a:spAutoFit/>
          </a:bodyPr>
          <a:lstStyle/>
          <a:p>
            <a:pPr marL="60325" indent="-15875"/>
            <a:r>
              <a:rPr lang="en-US" sz="3200" dirty="0" smtClean="0">
                <a:solidFill>
                  <a:srgbClr val="0000FF"/>
                </a:solidFill>
                <a:latin typeface="Times New Roman" pitchFamily="18" charset="0"/>
                <a:cs typeface="Times New Roman" pitchFamily="18" charset="0"/>
              </a:rPr>
              <a:t>For example, </a:t>
            </a:r>
            <a:r>
              <a:rPr lang="en-US" sz="3200" dirty="0" smtClean="0">
                <a:latin typeface="Times New Roman" pitchFamily="18" charset="0"/>
                <a:cs typeface="Times New Roman" pitchFamily="18" charset="0"/>
              </a:rPr>
              <a:t>a recent newspaper report made the claim that the mean length of a hospital stay was 3.3 days. You think that the true length of stay is some other length than 3.3 days.</a:t>
            </a:r>
          </a:p>
          <a:p>
            <a:pPr marL="60325" indent="-15875"/>
            <a:r>
              <a:rPr lang="en-US" sz="3200" dirty="0" smtClean="0">
                <a:latin typeface="Times New Roman" pitchFamily="18" charset="0"/>
                <a:cs typeface="Times New Roman" pitchFamily="18" charset="0"/>
              </a:rPr>
              <a:t>The null hypothesis is written 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a:t>
            </a:r>
            <a:r>
              <a:rPr lang="el-GR" sz="3200" dirty="0" smtClean="0">
                <a:latin typeface="Times New Roman"/>
                <a:cs typeface="Times New Roman"/>
              </a:rPr>
              <a:t>μ</a:t>
            </a:r>
            <a:r>
              <a:rPr lang="en-US" sz="3200" dirty="0" smtClean="0">
                <a:latin typeface="Times New Roman"/>
                <a:cs typeface="Times New Roman"/>
              </a:rPr>
              <a:t>=3.3.</a:t>
            </a:r>
          </a:p>
          <a:p>
            <a:pPr marL="60325" indent="-15875"/>
            <a:r>
              <a:rPr lang="en-US" sz="3200" dirty="0" smtClean="0">
                <a:solidFill>
                  <a:srgbClr val="0000FF"/>
                </a:solidFill>
                <a:latin typeface="Times New Roman" pitchFamily="18" charset="0"/>
                <a:cs typeface="Times New Roman" pitchFamily="18" charset="0"/>
              </a:rPr>
              <a:t>Alternative Hypothesis H</a:t>
            </a:r>
            <a:r>
              <a:rPr lang="en-US" sz="3200" baseline="-25000" dirty="0" smtClean="0">
                <a:solidFill>
                  <a:srgbClr val="0000FF"/>
                </a:solidFill>
                <a:latin typeface="Times New Roman" pitchFamily="18" charset="0"/>
                <a:cs typeface="Times New Roman" pitchFamily="18" charset="0"/>
              </a:rPr>
              <a:t>1</a:t>
            </a:r>
            <a:r>
              <a:rPr lang="en-US" sz="3200" dirty="0" smtClean="0">
                <a:solidFill>
                  <a:srgbClr val="0000FF"/>
                </a:solidFill>
                <a:latin typeface="Times New Roman" pitchFamily="18" charset="0"/>
                <a:cs typeface="Times New Roman" pitchFamily="18" charset="0"/>
              </a:rPr>
              <a:t> is a</a:t>
            </a:r>
            <a:r>
              <a:rPr lang="en-US" sz="3200" dirty="0" smtClean="0">
                <a:latin typeface="Times New Roman" pitchFamily="18" charset="0"/>
                <a:cs typeface="Times New Roman" pitchFamily="18" charset="0"/>
              </a:rPr>
              <a:t> statement that is accepted if the sample data provide evidence that the null hypothesis is false.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3321</TotalTime>
  <Words>3524</Words>
  <Application>Microsoft Office PowerPoint</Application>
  <PresentationFormat>On-screen Show (4:3)</PresentationFormat>
  <Paragraphs>492</Paragraphs>
  <Slides>58</Slides>
  <Notes>57</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58</vt:i4>
      </vt:variant>
    </vt:vector>
  </HeadingPairs>
  <TitlesOfParts>
    <vt:vector size="61" baseType="lpstr">
      <vt:lpstr>Flow</vt:lpstr>
      <vt:lpstr>MS Org Chart</vt:lpstr>
      <vt:lpstr>Equation</vt:lpstr>
      <vt:lpstr>TEST OF HYPOTHESIS: LARGE SAMPLES</vt:lpstr>
      <vt:lpstr>Goals of the chapter</vt:lpstr>
      <vt:lpstr>Goals of the chapter</vt:lpstr>
      <vt:lpstr>What is a Statistical Hypothesis?</vt:lpstr>
      <vt:lpstr>What is a Statistical Hypothesis?</vt:lpstr>
      <vt:lpstr>Five Step Procedure for Testing a Hypothesis</vt:lpstr>
      <vt:lpstr>Slide 7</vt:lpstr>
      <vt:lpstr>Definitions</vt:lpstr>
      <vt:lpstr>Definitions</vt:lpstr>
      <vt:lpstr>Definitions</vt:lpstr>
      <vt:lpstr>Definitions</vt:lpstr>
      <vt:lpstr>Definitions</vt:lpstr>
      <vt:lpstr>Definitions</vt:lpstr>
      <vt:lpstr>Definitions</vt:lpstr>
      <vt:lpstr>Definitions</vt:lpstr>
      <vt:lpstr>Left-tailed test</vt:lpstr>
      <vt:lpstr>Right-tailed test</vt:lpstr>
      <vt:lpstr>Definitions</vt:lpstr>
      <vt:lpstr>Testing for the Population Mean: Large Sample, Population Standard Deviation Known</vt:lpstr>
      <vt:lpstr>Example 1</vt:lpstr>
      <vt:lpstr>Example 1</vt:lpstr>
      <vt:lpstr>p-Value in Hypothesis Testing</vt:lpstr>
      <vt:lpstr>p-Value in Hypothesis Testing</vt:lpstr>
      <vt:lpstr>Computation of the p-value</vt:lpstr>
      <vt:lpstr>Testing for the Population Mean Large Sample, Population Standard Deviation Unknown </vt:lpstr>
      <vt:lpstr>Testing for the Population Mean Large Sample, Population Standard Deviation Unknown </vt:lpstr>
      <vt:lpstr>Example 2</vt:lpstr>
      <vt:lpstr>Hypothesis Testing Two Population Means</vt:lpstr>
      <vt:lpstr>Hypothesis Testing Two Population Means</vt:lpstr>
      <vt:lpstr>Hypothesis Testing Two Population Means</vt:lpstr>
      <vt:lpstr>Example 3</vt:lpstr>
      <vt:lpstr>Example 3 continued</vt:lpstr>
      <vt:lpstr>Example 3 continued</vt:lpstr>
      <vt:lpstr>Example 4</vt:lpstr>
      <vt:lpstr>Example 4 (Continued)</vt:lpstr>
      <vt:lpstr>Example 4 (Continued)</vt:lpstr>
      <vt:lpstr>Example 5</vt:lpstr>
      <vt:lpstr>Example 5 (Continued)</vt:lpstr>
      <vt:lpstr>Test Concerning Proportions</vt:lpstr>
      <vt:lpstr>Test Concerning Proportions (Continued)  </vt:lpstr>
      <vt:lpstr>Test Concerning Proportions (Continued) Example 6 </vt:lpstr>
      <vt:lpstr>Test Concerning Proportions (Continued) Example 6 </vt:lpstr>
      <vt:lpstr>Test Concerning Proportions (Continued) Example 6 </vt:lpstr>
      <vt:lpstr>Test Concerning Proportions (Continued) Example 6 </vt:lpstr>
      <vt:lpstr>Test Concerning Proportions (Continued) Example 7 </vt:lpstr>
      <vt:lpstr>A Test Involving the Difference between Two Population Proportion</vt:lpstr>
      <vt:lpstr>A Test Involving the Difference between Two Population Proportion (Continued)</vt:lpstr>
      <vt:lpstr>A Test Involving the Difference between Two Population Proportion (Continued)</vt:lpstr>
      <vt:lpstr>A Test Involving the Difference between Two Population Proportion (Continued)</vt:lpstr>
      <vt:lpstr>A Test Involving the Difference between Two Population Proportions (Continued)</vt:lpstr>
      <vt:lpstr>A Test Involving the Difference between Two Population Proportions-Example 8</vt:lpstr>
      <vt:lpstr>A Test Involving the Difference between Two Population Proportions-Example 8(Continued)</vt:lpstr>
      <vt:lpstr>A Test Involving the Difference between Two Population Proportions-Example 8 (Continued)</vt:lpstr>
      <vt:lpstr>A Test Involving the Difference between Two Population Proportions-Example8 (Continued)</vt:lpstr>
      <vt:lpstr>A Test Involving the Difference between Two Population Proportions-Example 9 (Continued)</vt:lpstr>
      <vt:lpstr>A Test Involving the Difference between Two Population Proportions-Example 9 (Continued)</vt:lpstr>
      <vt:lpstr>A Test Involving the Difference between Two Population Proportions-Example 9 (Continued)</vt:lpstr>
      <vt:lpstr>A Test Involving the Difference between Two Population Proportions-Example 9 (Continued)</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Discrete Probability Distributions</dc:title>
  <dc:creator>Mong Mara</dc:creator>
  <cp:lastModifiedBy>Mong Mara</cp:lastModifiedBy>
  <cp:revision>151</cp:revision>
  <dcterms:created xsi:type="dcterms:W3CDTF">2010-10-31T03:03:39Z</dcterms:created>
  <dcterms:modified xsi:type="dcterms:W3CDTF">2011-04-26T13:03:55Z</dcterms:modified>
</cp:coreProperties>
</file>